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6FD4EEF0-0057-47C6-9044-3EBAB45591EB}" v="804" dt="2023-03-26T07:24:57.900"/>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client id="{F46C36DB-9929-4AF5-A482-A19E03164C34}" v="83" dt="2023-03-26T07:35:01.632"/>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0"/>
        <p:guide pos="3840"/>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3/26/2023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3/26/2023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3/26/2023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3/26/2023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3/26/2023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3/26/2023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3/26/2023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3/26/2023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3/26/2023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3/26/2023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3/26/2023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3/26/2023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a:solidFill>
                  <a:schemeClr val="bg2"/>
                </a:solidFill>
                <a:latin typeface="Abadi"/>
                <a:ea typeface="SF Pro" pitchFamily="2" charset="0"/>
                <a:cs typeface="SF Pro" pitchFamily="2" charset="0"/>
              </a:rPr>
              <a:t>&lt;Name&gt;</a:t>
            </a:r>
          </a:p>
          <a:p>
            <a:r>
              <a:rPr lang="en-US">
                <a:solidFill>
                  <a:schemeClr val="bg2"/>
                </a:solidFill>
                <a:latin typeface="Abadi" panose="020B0604020104020204" pitchFamily="34" charset="0"/>
                <a:ea typeface="SF Pro" pitchFamily="2" charset="0"/>
                <a:cs typeface="SF Pro" pitchFamily="2" charset="0"/>
              </a:rPr>
              <a:t>&lt;Date&gt;</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8975652" cy="4351338"/>
          </a:xfrm>
          <a:prstGeom prst="rect">
            <a:avLst/>
          </a:prstGeom>
        </p:spPr>
        <p:txBody>
          <a:bodyPr lIns="91440" tIns="45720" rIns="91440" bIns="45720" anchor="t"/>
          <a:lstStyle/>
          <a:p>
            <a:r>
              <a:rPr lang="en-US" sz="2200">
                <a:ea typeface="+mn-lt"/>
                <a:cs typeface="+mn-lt"/>
              </a:rPr>
              <a:t>Create a training label with landing outcomes where successful = 1 &amp; failure = 0.</a:t>
            </a:r>
            <a:endParaRPr lang="en-US" sz="2200">
              <a:solidFill>
                <a:schemeClr val="accent3">
                  <a:lumMod val="25000"/>
                </a:schemeClr>
              </a:solidFill>
              <a:latin typeface="Abadi" panose="020B0604020104020204" pitchFamily="34" charset="0"/>
            </a:endParaRPr>
          </a:p>
          <a:p>
            <a:r>
              <a:rPr lang="en-US" sz="2200">
                <a:ea typeface="+mn-lt"/>
                <a:cs typeface="+mn-lt"/>
              </a:rPr>
              <a:t>Outcome column has two components: ‘Mission </a:t>
            </a:r>
            <a:r>
              <a:rPr lang="en-US" sz="2200" err="1">
                <a:ea typeface="+mn-lt"/>
                <a:cs typeface="+mn-lt"/>
              </a:rPr>
              <a:t>Outcome’‘Landing</a:t>
            </a:r>
            <a:r>
              <a:rPr lang="en-US" sz="2200">
                <a:ea typeface="+mn-lt"/>
                <a:cs typeface="+mn-lt"/>
              </a:rPr>
              <a:t> Location’.</a:t>
            </a:r>
            <a:endParaRPr lang="en-US" sz="2200">
              <a:solidFill>
                <a:srgbClr val="292929"/>
              </a:solidFill>
              <a:latin typeface="Abadi"/>
              <a:ea typeface="+mn-lt"/>
              <a:cs typeface="+mn-lt"/>
            </a:endParaRPr>
          </a:p>
          <a:p>
            <a:r>
              <a:rPr lang="en-US" sz="2200">
                <a:ea typeface="+mn-lt"/>
                <a:cs typeface="+mn-lt"/>
              </a:rPr>
              <a:t>New training label column ‘class’ with a value of 1 if ‘Mission Outcome’ is True and 0 otherwise.</a:t>
            </a:r>
            <a:endParaRPr lang="en-US" sz="2200">
              <a:solidFill>
                <a:srgbClr val="000000"/>
              </a:solidFill>
              <a:latin typeface="Calibri"/>
              <a:cs typeface="Calibri"/>
            </a:endParaRPr>
          </a:p>
          <a:p>
            <a:pPr marL="0" indent="0">
              <a:buNone/>
            </a:pPr>
            <a:r>
              <a:rPr lang="en-US" sz="2200" u="sng">
                <a:ea typeface="+mn-lt"/>
                <a:cs typeface="+mn-lt"/>
              </a:rPr>
              <a:t>Value Mapping:</a:t>
            </a:r>
            <a:endParaRPr lang="en-US" u="sng">
              <a:ea typeface="+mn-lt"/>
              <a:cs typeface="+mn-lt"/>
            </a:endParaRPr>
          </a:p>
          <a:p>
            <a:pPr marL="342900" indent="-342900"/>
            <a:r>
              <a:rPr lang="en-US" sz="2200">
                <a:ea typeface="+mn-lt"/>
                <a:cs typeface="+mn-lt"/>
              </a:rPr>
              <a:t>True ASDS, True RTLS, &amp; True Ocean – set to -&gt; 1</a:t>
            </a:r>
            <a:endParaRPr lang="en-US">
              <a:cs typeface="Calibri" panose="020F0502020204030204"/>
            </a:endParaRPr>
          </a:p>
          <a:p>
            <a:pPr marL="342900" indent="-342900"/>
            <a:r>
              <a:rPr lang="en-US" sz="2200">
                <a:ea typeface="+mn-lt"/>
                <a:cs typeface="+mn-lt"/>
              </a:rPr>
              <a:t>None </a:t>
            </a:r>
            <a:r>
              <a:rPr lang="en-US" sz="2200" err="1">
                <a:ea typeface="+mn-lt"/>
                <a:cs typeface="+mn-lt"/>
              </a:rPr>
              <a:t>None</a:t>
            </a:r>
            <a:r>
              <a:rPr lang="en-US" sz="2200">
                <a:ea typeface="+mn-lt"/>
                <a:cs typeface="+mn-lt"/>
              </a:rPr>
              <a:t>, False ASDS, None ASDS, False Ocean, False RTLS – set to -&gt; 0 </a:t>
            </a:r>
            <a:endParaRPr lang="en-US">
              <a:cs typeface="Calibri" panose="020F0502020204030204"/>
            </a:endParaRPr>
          </a:p>
          <a:p>
            <a:pPr marL="457200" indent="-457200"/>
            <a:endParaRPr lang="en-US">
              <a:cs typeface="Calibri" panose="020F0502020204030204"/>
            </a:endParaRPr>
          </a:p>
          <a:p>
            <a:endParaRPr lang="en-US">
              <a:cs typeface="Calibri" panose="020F0502020204030204"/>
            </a:endParaRPr>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Data Wrangling</a:t>
            </a: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a:ea typeface="+mn-lt"/>
                <a:cs typeface="+mn-lt"/>
              </a:rPr>
              <a:t>Exploratory Data Analysis performed on variables Flight Number, Payload Mass, Launch Site, Orbit, Class and Year.</a:t>
            </a:r>
          </a:p>
          <a:p>
            <a:pPr marL="0" indent="0">
              <a:lnSpc>
                <a:spcPct val="100000"/>
              </a:lnSpc>
              <a:spcBef>
                <a:spcPts val="1400"/>
              </a:spcBef>
              <a:buNone/>
            </a:pPr>
            <a:r>
              <a:rPr lang="en-US" sz="2200" u="sng">
                <a:ea typeface="+mn-lt"/>
                <a:cs typeface="+mn-lt"/>
              </a:rPr>
              <a:t>Plots Used:</a:t>
            </a:r>
          </a:p>
          <a:p>
            <a:pPr marL="342900" indent="-342900">
              <a:lnSpc>
                <a:spcPct val="100000"/>
              </a:lnSpc>
              <a:spcBef>
                <a:spcPts val="1400"/>
              </a:spcBef>
            </a:pPr>
            <a:r>
              <a:rPr lang="en-US" sz="2200">
                <a:ea typeface="+mn-lt"/>
                <a:cs typeface="+mn-lt"/>
              </a:rPr>
              <a:t>Flight Number vs. Payload Mass, Flight Number vs. Launch Site, Payload Mass vs. Launch Site, Orbit vs. Success Rate, Flight Number vs. Orbit, Payload vs Orbit, and Success Yearly Trend.</a:t>
            </a:r>
            <a:endParaRPr lang="en-US">
              <a:ea typeface="+mn-lt"/>
              <a:cs typeface="+mn-lt"/>
            </a:endParaRPr>
          </a:p>
          <a:p>
            <a:pPr marL="342900" indent="-342900">
              <a:lnSpc>
                <a:spcPct val="100000"/>
              </a:lnSpc>
              <a:spcBef>
                <a:spcPts val="1400"/>
              </a:spcBef>
            </a:pPr>
            <a:r>
              <a:rPr lang="en-US" sz="2200">
                <a:ea typeface="+mn-lt"/>
                <a:cs typeface="+mn-lt"/>
              </a:rPr>
              <a:t>Scatter plots, line charts, and bar plots were used to compare relationships between variables to decide if a relationship exists so that they could be used in training the machine learning model.</a:t>
            </a:r>
            <a:endParaRPr lang="en-US">
              <a:cs typeface="Calibri" panose="020F0502020204030204"/>
            </a:endParaRP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r>
              <a:rPr lang="en-US">
                <a:ea typeface="+mn-lt"/>
                <a:cs typeface="+mn-lt"/>
              </a:rPr>
              <a:t>Loaded data set into IBM DB2 Database. </a:t>
            </a:r>
          </a:p>
          <a:p>
            <a:r>
              <a:rPr lang="en-US">
                <a:ea typeface="+mn-lt"/>
                <a:cs typeface="+mn-lt"/>
              </a:rPr>
              <a:t>Queried using SQL Python integration. </a:t>
            </a:r>
          </a:p>
          <a:p>
            <a:r>
              <a:rPr lang="en-US">
                <a:ea typeface="+mn-lt"/>
                <a:cs typeface="+mn-lt"/>
              </a:rPr>
              <a:t>Queries were made to get a better understanding of the dataset. </a:t>
            </a:r>
          </a:p>
          <a:p>
            <a:r>
              <a:rPr lang="en-US">
                <a:ea typeface="+mn-lt"/>
                <a:cs typeface="+mn-lt"/>
              </a:rPr>
              <a:t>Queried information about launch site names, mission outcomes, various pay load sizes of customers and booster versions, and landing outcomes </a:t>
            </a:r>
            <a:endParaRPr lang="en-US">
              <a:cs typeface="Calibri"/>
            </a:endParaRPr>
          </a:p>
          <a:p>
            <a:endParaRPr lang="en-US"/>
          </a:p>
          <a:p>
            <a:endParaRPr lang="en-US"/>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EDA with SQL</a:t>
            </a:r>
            <a:endParaRPr lang="en-US">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lIns="91440" tIns="45720" rIns="91440" bIns="45720" anchor="t">
            <a:normAutofit/>
          </a:bodyPr>
          <a:lstStyle/>
          <a:p>
            <a:r>
              <a:rPr lang="en-US">
                <a:ea typeface="+mn-lt"/>
                <a:cs typeface="+mn-lt"/>
              </a:rPr>
              <a:t>Folium maps mark Launch Sites, successful and unsuccessful landings, and a proximity example to key locations: Railway, Highway, Coast, and City. </a:t>
            </a:r>
          </a:p>
          <a:p>
            <a:r>
              <a:rPr lang="en-US">
                <a:ea typeface="+mn-lt"/>
                <a:cs typeface="+mn-lt"/>
              </a:rPr>
              <a:t>This allows us to understand why launch sites may be located where they are. Also visualizes successful landings relative to location. </a:t>
            </a:r>
            <a:endParaRPr lang="en-US">
              <a:cs typeface="Calibri"/>
            </a:endParaRPr>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Build an Interactive Map with Folium</a:t>
            </a:r>
            <a:endParaRPr lang="en-US">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a:ea typeface="+mn-lt"/>
                <a:cs typeface="+mn-lt"/>
              </a:rPr>
              <a:t>Dashboard includes a pie chart and a scatter plot.</a:t>
            </a:r>
            <a:endParaRPr lang="en-US" sz="2200">
              <a:solidFill>
                <a:srgbClr val="292929"/>
              </a:solidFill>
              <a:latin typeface="Abadi"/>
              <a:ea typeface="+mn-lt"/>
              <a:cs typeface="+mn-lt"/>
            </a:endParaRPr>
          </a:p>
          <a:p>
            <a:pPr>
              <a:lnSpc>
                <a:spcPct val="100000"/>
              </a:lnSpc>
              <a:spcBef>
                <a:spcPts val="1400"/>
              </a:spcBef>
            </a:pPr>
            <a:r>
              <a:rPr lang="en-US" sz="2200">
                <a:ea typeface="+mn-lt"/>
                <a:cs typeface="+mn-lt"/>
              </a:rPr>
              <a:t> Pie chart can be selected to show distribution of successful landings across all launch sites and can be selected to show individual launch site success rates. </a:t>
            </a:r>
            <a:endParaRPr lang="en-US" sz="2200">
              <a:solidFill>
                <a:srgbClr val="292929"/>
              </a:solidFill>
              <a:latin typeface="Abadi"/>
              <a:ea typeface="+mn-lt"/>
              <a:cs typeface="+mn-lt"/>
            </a:endParaRPr>
          </a:p>
          <a:p>
            <a:pPr>
              <a:lnSpc>
                <a:spcPct val="100000"/>
              </a:lnSpc>
              <a:spcBef>
                <a:spcPts val="1400"/>
              </a:spcBef>
            </a:pPr>
            <a:r>
              <a:rPr lang="en-US" sz="2200">
                <a:ea typeface="+mn-lt"/>
                <a:cs typeface="+mn-lt"/>
              </a:rPr>
              <a:t>Scatter plot takes two inputs: All sites or individual site and payload mass on a slider between 0 and 10000 kg. </a:t>
            </a:r>
            <a:endParaRPr lang="en-US" sz="2200">
              <a:solidFill>
                <a:srgbClr val="292929"/>
              </a:solidFill>
              <a:latin typeface="Abadi"/>
              <a:ea typeface="+mn-lt"/>
              <a:cs typeface="+mn-lt"/>
            </a:endParaRPr>
          </a:p>
          <a:p>
            <a:pPr>
              <a:lnSpc>
                <a:spcPct val="100000"/>
              </a:lnSpc>
              <a:spcBef>
                <a:spcPts val="1400"/>
              </a:spcBef>
            </a:pPr>
            <a:r>
              <a:rPr lang="en-US" sz="2200">
                <a:ea typeface="+mn-lt"/>
                <a:cs typeface="+mn-lt"/>
              </a:rPr>
              <a:t>The pie chart is used to visualize launch site success rate. </a:t>
            </a:r>
            <a:endParaRPr lang="en-US" sz="2200">
              <a:solidFill>
                <a:srgbClr val="292929"/>
              </a:solidFill>
              <a:latin typeface="Abadi"/>
              <a:ea typeface="+mn-lt"/>
              <a:cs typeface="+mn-lt"/>
            </a:endParaRPr>
          </a:p>
          <a:p>
            <a:pPr>
              <a:lnSpc>
                <a:spcPct val="100000"/>
              </a:lnSpc>
              <a:spcBef>
                <a:spcPts val="1400"/>
              </a:spcBef>
            </a:pPr>
            <a:r>
              <a:rPr lang="en-US" sz="2200">
                <a:ea typeface="+mn-lt"/>
                <a:cs typeface="+mn-lt"/>
              </a:rPr>
              <a:t>The scatter plot can help us see how success varies across launch sites, payload mass, and booster version category. </a:t>
            </a:r>
            <a:endParaRPr lang="en-US" sz="2200">
              <a:solidFill>
                <a:schemeClr val="accent3">
                  <a:lumMod val="25000"/>
                </a:schemeClr>
              </a:solidFill>
              <a:latin typeface="Abadi"/>
            </a:endParaRP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Build a Dashboard with </a:t>
            </a:r>
            <a:r>
              <a:rPr lang="en-US" err="1">
                <a:solidFill>
                  <a:srgbClr val="0B49CB"/>
                </a:solidFill>
                <a:latin typeface="Abadi"/>
              </a:rPr>
              <a:t>Plotly</a:t>
            </a:r>
            <a:r>
              <a:rPr lang="en-US">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marL="0" indent="0">
              <a:lnSpc>
                <a:spcPct val="100000"/>
              </a:lnSpc>
              <a:spcBef>
                <a:spcPts val="1400"/>
              </a:spcBef>
              <a:buNone/>
            </a:pPr>
            <a:endParaRPr lang="en-US" sz="2200">
              <a:solidFill>
                <a:schemeClr val="accent3">
                  <a:lumMod val="25000"/>
                </a:schemeClr>
              </a:solidFill>
              <a:latin typeface="Abadi" panose="020B0604020104020204" pitchFamily="34" charset="0"/>
            </a:endParaRPr>
          </a:p>
          <a:p>
            <a:endParaRPr lang="en-US"/>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Predictive Analysis (Classification)</a:t>
            </a:r>
          </a:p>
        </p:txBody>
      </p:sp>
      <p:pic>
        <p:nvPicPr>
          <p:cNvPr id="2" name="Picture 5" descr="Diagram&#10;&#10;Description automatically generated">
            <a:extLst>
              <a:ext uri="{FF2B5EF4-FFF2-40B4-BE49-F238E27FC236}">
                <a16:creationId xmlns:a16="http://schemas.microsoft.com/office/drawing/2014/main" id="{D54E00F4-DA5E-83CA-133A-7AAC491A0437}"/>
              </a:ext>
            </a:extLst>
          </p:cNvPr>
          <p:cNvPicPr>
            <a:picLocks noChangeAspect="1"/>
          </p:cNvPicPr>
          <p:nvPr/>
        </p:nvPicPr>
        <p:blipFill>
          <a:blip r:embed="rId3"/>
          <a:stretch>
            <a:fillRect/>
          </a:stretch>
        </p:blipFill>
        <p:spPr>
          <a:xfrm>
            <a:off x="937492" y="1489771"/>
            <a:ext cx="9739744" cy="4536550"/>
          </a:xfrm>
          <a:prstGeom prst="rect">
            <a:avLst/>
          </a:prstGeom>
        </p:spPr>
      </p:pic>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endParaRPr lang="en-US" sz="2200">
              <a:solidFill>
                <a:schemeClr val="accent3">
                  <a:lumMod val="25000"/>
                </a:schemeClr>
              </a:solidFill>
              <a:latin typeface="Abadi" panose="020B0604020104020204" pitchFamily="34" charset="0"/>
            </a:endParaRP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Results</a:t>
            </a:r>
            <a:endParaRPr lang="en-US">
              <a:solidFill>
                <a:srgbClr val="0B49CB"/>
              </a:solidFill>
            </a:endParaRPr>
          </a:p>
        </p:txBody>
      </p:sp>
      <p:pic>
        <p:nvPicPr>
          <p:cNvPr id="2" name="Picture 2" descr="Chart&#10;&#10;Description automatically generated">
            <a:extLst>
              <a:ext uri="{FF2B5EF4-FFF2-40B4-BE49-F238E27FC236}">
                <a16:creationId xmlns:a16="http://schemas.microsoft.com/office/drawing/2014/main" id="{65B8B1AE-8908-3FBC-1F37-96973EBD28E3}"/>
              </a:ext>
            </a:extLst>
          </p:cNvPr>
          <p:cNvPicPr>
            <a:picLocks noChangeAspect="1"/>
          </p:cNvPicPr>
          <p:nvPr/>
        </p:nvPicPr>
        <p:blipFill>
          <a:blip r:embed="rId4"/>
          <a:stretch>
            <a:fillRect/>
          </a:stretch>
        </p:blipFill>
        <p:spPr>
          <a:xfrm>
            <a:off x="1726431" y="1406495"/>
            <a:ext cx="8181109" cy="2991807"/>
          </a:xfrm>
          <a:prstGeom prst="rect">
            <a:avLst/>
          </a:prstGeom>
        </p:spPr>
      </p:pic>
      <p:sp>
        <p:nvSpPr>
          <p:cNvPr id="3" name="TextBox 2">
            <a:extLst>
              <a:ext uri="{FF2B5EF4-FFF2-40B4-BE49-F238E27FC236}">
                <a16:creationId xmlns:a16="http://schemas.microsoft.com/office/drawing/2014/main" id="{61639C2F-36A4-8E86-D7BD-5FBE0B0B1829}"/>
              </a:ext>
            </a:extLst>
          </p:cNvPr>
          <p:cNvSpPr txBox="1"/>
          <p:nvPr/>
        </p:nvSpPr>
        <p:spPr>
          <a:xfrm>
            <a:off x="1525882" y="4555067"/>
            <a:ext cx="825594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This is a preview of the Plotly dashboard. The following sides will show the results of EDA with visualization, EDA with SQL, Interactive Map with Folium, and finally the results of our model with about 83% accuracy</a:t>
            </a: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75617A-B979-21FB-F46F-850972565114}"/>
              </a:ext>
            </a:extLst>
          </p:cNvPr>
          <p:cNvSpPr>
            <a:spLocks noGrp="1"/>
          </p:cNvSpPr>
          <p:nvPr>
            <p:ph type="ctrTitle"/>
          </p:nvPr>
        </p:nvSpPr>
        <p:spPr/>
        <p:txBody>
          <a:bodyPr/>
          <a:lstStyle/>
          <a:p>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4294967295"/>
          </p:nvPr>
        </p:nvSpPr>
        <p:spPr>
          <a:xfrm>
            <a:off x="9448800" y="6026150"/>
            <a:ext cx="2743200" cy="401638"/>
          </a:xfrm>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346363" y="3800763"/>
            <a:ext cx="11367511" cy="2068225"/>
          </a:xfrm>
          <a:prstGeom prst="rect">
            <a:avLst/>
          </a:prstGeom>
        </p:spPr>
        <p:txBody>
          <a:bodyPr lIns="91440" tIns="45720" rIns="91440" bIns="45720" anchor="t">
            <a:normAutofit/>
          </a:bodyPr>
          <a:lstStyle/>
          <a:p>
            <a:pPr>
              <a:lnSpc>
                <a:spcPct val="100000"/>
              </a:lnSpc>
              <a:spcBef>
                <a:spcPts val="1400"/>
              </a:spcBef>
            </a:pPr>
            <a:r>
              <a:rPr lang="en-CA" sz="2200">
                <a:ea typeface="+mn-lt"/>
                <a:cs typeface="+mn-lt"/>
              </a:rPr>
              <a:t>Green indicates successful launch; Purple indicates unsuccessful launch. </a:t>
            </a:r>
            <a:endParaRPr lang="en-US">
              <a:ea typeface="+mn-lt"/>
              <a:cs typeface="+mn-lt"/>
            </a:endParaRPr>
          </a:p>
          <a:p>
            <a:pPr>
              <a:lnSpc>
                <a:spcPct val="100000"/>
              </a:lnSpc>
              <a:spcBef>
                <a:spcPts val="1400"/>
              </a:spcBef>
            </a:pPr>
            <a:r>
              <a:rPr lang="en-CA" sz="2200">
                <a:ea typeface="+mn-lt"/>
                <a:cs typeface="+mn-lt"/>
              </a:rPr>
              <a:t>Graphic suggests an increase in success rate over time (indicated in Flight Number). Likely a big breakthrough around flight 20 which significantly increased success rate. CCAFS appears to be the main launch site as it has the most volume</a:t>
            </a:r>
            <a:endParaRPr lang="en-CA">
              <a:cs typeface="Calibri" panose="020F0502020204030204"/>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Flight Number vs. Launch Site</a:t>
            </a:r>
            <a:endParaRPr lang="en-US">
              <a:solidFill>
                <a:srgbClr val="0B49CB"/>
              </a:solidFill>
            </a:endParaRPr>
          </a:p>
        </p:txBody>
      </p:sp>
      <p:pic>
        <p:nvPicPr>
          <p:cNvPr id="6" name="Picture 6" descr="Chart, scatter chart&#10;&#10;Description automatically generated">
            <a:extLst>
              <a:ext uri="{FF2B5EF4-FFF2-40B4-BE49-F238E27FC236}">
                <a16:creationId xmlns:a16="http://schemas.microsoft.com/office/drawing/2014/main" id="{B6EAB52A-10F3-6040-B529-7548A98DA1A4}"/>
              </a:ext>
            </a:extLst>
          </p:cNvPr>
          <p:cNvPicPr>
            <a:picLocks noChangeAspect="1"/>
          </p:cNvPicPr>
          <p:nvPr/>
        </p:nvPicPr>
        <p:blipFill>
          <a:blip r:embed="rId3"/>
          <a:stretch>
            <a:fillRect/>
          </a:stretch>
        </p:blipFill>
        <p:spPr>
          <a:xfrm>
            <a:off x="464128" y="1409948"/>
            <a:ext cx="11252198" cy="2144651"/>
          </a:xfrm>
          <a:prstGeom prst="rect">
            <a:avLst/>
          </a:prstGeom>
        </p:spPr>
      </p:pic>
      <p:pic>
        <p:nvPicPr>
          <p:cNvPr id="7" name="Picture 7" descr="Chart, scatter chart&#10;&#10;Description automatically generated">
            <a:extLst>
              <a:ext uri="{FF2B5EF4-FFF2-40B4-BE49-F238E27FC236}">
                <a16:creationId xmlns:a16="http://schemas.microsoft.com/office/drawing/2014/main" id="{22CA87BC-C1BA-E22C-4ABE-CDB4DAFD8948}"/>
              </a:ext>
            </a:extLst>
          </p:cNvPr>
          <p:cNvPicPr>
            <a:picLocks noChangeAspect="1"/>
          </p:cNvPicPr>
          <p:nvPr/>
        </p:nvPicPr>
        <p:blipFill>
          <a:blip r:embed="rId3"/>
          <a:stretch>
            <a:fillRect/>
          </a:stretch>
        </p:blipFill>
        <p:spPr>
          <a:xfrm>
            <a:off x="4724400" y="3107129"/>
            <a:ext cx="2743200" cy="643742"/>
          </a:xfrm>
          <a:prstGeom prst="rect">
            <a:avLst/>
          </a:prstGeom>
        </p:spPr>
      </p:pic>
      <p:pic>
        <p:nvPicPr>
          <p:cNvPr id="8" name="Picture 8" descr="Chart, scatter chart&#10;&#10;Description automatically generated">
            <a:extLst>
              <a:ext uri="{FF2B5EF4-FFF2-40B4-BE49-F238E27FC236}">
                <a16:creationId xmlns:a16="http://schemas.microsoft.com/office/drawing/2014/main" id="{5934F2EE-5426-A782-0AAA-10CC94100477}"/>
              </a:ext>
            </a:extLst>
          </p:cNvPr>
          <p:cNvPicPr>
            <a:picLocks noChangeAspect="1"/>
          </p:cNvPicPr>
          <p:nvPr/>
        </p:nvPicPr>
        <p:blipFill>
          <a:blip r:embed="rId3"/>
          <a:stretch>
            <a:fillRect/>
          </a:stretch>
        </p:blipFill>
        <p:spPr>
          <a:xfrm>
            <a:off x="4724400" y="3107129"/>
            <a:ext cx="2743200" cy="643742"/>
          </a:xfrm>
          <a:prstGeom prst="rect">
            <a:avLst/>
          </a:prstGeom>
        </p:spPr>
      </p:pic>
      <p:pic>
        <p:nvPicPr>
          <p:cNvPr id="9" name="Picture 9" descr="Chart, scatter chart&#10;&#10;Description automatically generated">
            <a:extLst>
              <a:ext uri="{FF2B5EF4-FFF2-40B4-BE49-F238E27FC236}">
                <a16:creationId xmlns:a16="http://schemas.microsoft.com/office/drawing/2014/main" id="{89DE6539-C21A-B1DB-97FA-274D956D4A70}"/>
              </a:ext>
            </a:extLst>
          </p:cNvPr>
          <p:cNvPicPr>
            <a:picLocks noChangeAspect="1"/>
          </p:cNvPicPr>
          <p:nvPr/>
        </p:nvPicPr>
        <p:blipFill>
          <a:blip r:embed="rId3"/>
          <a:stretch>
            <a:fillRect/>
          </a:stretch>
        </p:blipFill>
        <p:spPr>
          <a:xfrm>
            <a:off x="4724400" y="3107129"/>
            <a:ext cx="2743200" cy="643742"/>
          </a:xfrm>
          <a:prstGeom prst="rect">
            <a:avLst/>
          </a:prstGeom>
        </p:spPr>
      </p:pic>
    </p:spTree>
    <p:extLst>
      <p:ext uri="{BB962C8B-B14F-4D97-AF65-F5344CB8AC3E}">
        <p14:creationId xmlns:p14="http://schemas.microsoft.com/office/powerpoint/2010/main" val="3865605948"/>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F52F1D-9F90-AEFD-4228-58A2FEB6C75E}"/>
              </a:ext>
            </a:extLst>
          </p:cNvPr>
          <p:cNvSpPr>
            <a:spLocks noGrp="1"/>
          </p:cNvSpPr>
          <p:nvPr>
            <p:ph type="ctrTitle"/>
          </p:nvPr>
        </p:nvSpPr>
        <p:spPr/>
        <p:txBody>
          <a:bodyPr/>
          <a:lstStyle/>
          <a:p>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4294967295"/>
          </p:nvPr>
        </p:nvSpPr>
        <p:spPr>
          <a:xfrm>
            <a:off x="9448800" y="6026150"/>
            <a:ext cx="2743200" cy="401638"/>
          </a:xfrm>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0" y="3951576"/>
            <a:ext cx="11598419" cy="1930112"/>
          </a:xfrm>
          <a:prstGeom prst="rect">
            <a:avLst/>
          </a:prstGeom>
        </p:spPr>
        <p:txBody>
          <a:bodyPr lIns="91440" tIns="45720" rIns="91440" bIns="45720" anchor="t">
            <a:normAutofit/>
          </a:bodyPr>
          <a:lstStyle/>
          <a:p>
            <a:pPr>
              <a:lnSpc>
                <a:spcPct val="100000"/>
              </a:lnSpc>
              <a:spcBef>
                <a:spcPts val="1400"/>
              </a:spcBef>
            </a:pPr>
            <a:r>
              <a:rPr lang="en-CA" sz="2200">
                <a:ea typeface="+mn-lt"/>
                <a:cs typeface="+mn-lt"/>
              </a:rPr>
              <a:t>Green indicates successful launch; Purple indicates unsuccessful launch.</a:t>
            </a:r>
          </a:p>
          <a:p>
            <a:pPr>
              <a:lnSpc>
                <a:spcPct val="100000"/>
              </a:lnSpc>
              <a:spcBef>
                <a:spcPts val="1400"/>
              </a:spcBef>
            </a:pPr>
            <a:r>
              <a:rPr lang="en-CA" sz="2200">
                <a:ea typeface="+mn-lt"/>
                <a:cs typeface="+mn-lt"/>
              </a:rPr>
              <a:t>Payload mass appears to fall mostly between 0-6000 kg. Different launch sites also seem to use different payload mass.</a:t>
            </a:r>
            <a:endParaRPr lang="en-CA" sz="2200">
              <a:solidFill>
                <a:srgbClr val="000000"/>
              </a:solidFill>
              <a:latin typeface="Calibri"/>
              <a:cs typeface="Calibri"/>
            </a:endParaRP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Payload vs. Launch Site</a:t>
            </a:r>
          </a:p>
        </p:txBody>
      </p:sp>
      <p:pic>
        <p:nvPicPr>
          <p:cNvPr id="6" name="Picture 6" descr="Chart, scatter chart&#10;&#10;Description automatically generated">
            <a:extLst>
              <a:ext uri="{FF2B5EF4-FFF2-40B4-BE49-F238E27FC236}">
                <a16:creationId xmlns:a16="http://schemas.microsoft.com/office/drawing/2014/main" id="{DB23806E-BDE3-24F3-73BB-2A9AA84CCAED}"/>
              </a:ext>
            </a:extLst>
          </p:cNvPr>
          <p:cNvPicPr>
            <a:picLocks noChangeAspect="1"/>
          </p:cNvPicPr>
          <p:nvPr/>
        </p:nvPicPr>
        <p:blipFill>
          <a:blip r:embed="rId3"/>
          <a:stretch>
            <a:fillRect/>
          </a:stretch>
        </p:blipFill>
        <p:spPr>
          <a:xfrm>
            <a:off x="337129" y="1085935"/>
            <a:ext cx="11263743" cy="2492494"/>
          </a:xfrm>
          <a:prstGeom prst="rect">
            <a:avLst/>
          </a:prstGeom>
        </p:spPr>
      </p:pic>
    </p:spTree>
    <p:extLst>
      <p:ext uri="{BB962C8B-B14F-4D97-AF65-F5344CB8AC3E}">
        <p14:creationId xmlns:p14="http://schemas.microsoft.com/office/powerpoint/2010/main" val="3869789237"/>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a:rPr>
              <a:t>Executive Summary</a:t>
            </a:r>
          </a:p>
          <a:p>
            <a:pPr>
              <a:lnSpc>
                <a:spcPct val="100000"/>
              </a:lnSpc>
              <a:spcBef>
                <a:spcPts val="1400"/>
              </a:spcBef>
            </a:pPr>
            <a:r>
              <a:rPr lang="en-US" sz="2200">
                <a:solidFill>
                  <a:schemeClr val="accent3">
                    <a:lumMod val="25000"/>
                  </a:schemeClr>
                </a:solidFill>
                <a:latin typeface="Abadi"/>
              </a:rPr>
              <a:t>Introduction</a:t>
            </a:r>
          </a:p>
          <a:p>
            <a:pPr>
              <a:lnSpc>
                <a:spcPct val="100000"/>
              </a:lnSpc>
              <a:spcBef>
                <a:spcPts val="1400"/>
              </a:spcBef>
            </a:pPr>
            <a:r>
              <a:rPr lang="en-US" sz="2200">
                <a:solidFill>
                  <a:schemeClr val="accent3">
                    <a:lumMod val="25000"/>
                  </a:schemeClr>
                </a:solidFill>
                <a:latin typeface="Abadi"/>
              </a:rPr>
              <a:t>Methodology</a:t>
            </a:r>
          </a:p>
          <a:p>
            <a:pPr>
              <a:lnSpc>
                <a:spcPct val="100000"/>
              </a:lnSpc>
              <a:spcBef>
                <a:spcPts val="1400"/>
              </a:spcBef>
            </a:pPr>
            <a:r>
              <a:rPr lang="en-US" sz="2200">
                <a:solidFill>
                  <a:schemeClr val="accent3">
                    <a:lumMod val="25000"/>
                  </a:schemeClr>
                </a:solidFill>
                <a:latin typeface="Abadi"/>
              </a:rPr>
              <a:t>Results</a:t>
            </a:r>
          </a:p>
          <a:p>
            <a:pPr>
              <a:lnSpc>
                <a:spcPct val="100000"/>
              </a:lnSpc>
              <a:spcBef>
                <a:spcPts val="1400"/>
              </a:spcBef>
            </a:pPr>
            <a:r>
              <a:rPr lang="en-US" sz="2200">
                <a:solidFill>
                  <a:schemeClr val="accent3">
                    <a:lumMod val="25000"/>
                  </a:schemeClr>
                </a:solidFill>
                <a:latin typeface="Abadi"/>
              </a:rPr>
              <a:t>Conclusion</a:t>
            </a:r>
          </a:p>
          <a:p>
            <a:pPr>
              <a:lnSpc>
                <a:spcPct val="100000"/>
              </a:lnSpc>
              <a:spcBef>
                <a:spcPts val="1400"/>
              </a:spcBef>
            </a:pPr>
            <a:r>
              <a:rPr lang="en-US" sz="220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53046B-1835-B10F-43A1-B1A8E8420E89}"/>
              </a:ext>
            </a:extLst>
          </p:cNvPr>
          <p:cNvSpPr>
            <a:spLocks noGrp="1"/>
          </p:cNvSpPr>
          <p:nvPr>
            <p:ph type="ctrTitle"/>
          </p:nvPr>
        </p:nvSpPr>
        <p:spPr>
          <a:xfrm>
            <a:off x="1524000" y="1122363"/>
            <a:ext cx="6199910" cy="2387600"/>
          </a:xfrm>
        </p:spPr>
        <p:txBody>
          <a:bodyPr/>
          <a:lstStyle/>
          <a:p>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4294967295"/>
          </p:nvPr>
        </p:nvSpPr>
        <p:spPr>
          <a:xfrm>
            <a:off x="9448800" y="6026150"/>
            <a:ext cx="2743200" cy="401638"/>
          </a:xfrm>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0" y="4876799"/>
            <a:ext cx="11321328" cy="1017589"/>
          </a:xfrm>
          <a:prstGeom prst="rect">
            <a:avLst/>
          </a:prstGeom>
        </p:spPr>
        <p:txBody>
          <a:bodyPr lIns="91440" tIns="45720" rIns="91440" bIns="45720" anchor="t">
            <a:normAutofit fontScale="77500" lnSpcReduction="20000"/>
          </a:bodyPr>
          <a:lstStyle/>
          <a:p>
            <a:pPr>
              <a:lnSpc>
                <a:spcPct val="100000"/>
              </a:lnSpc>
              <a:spcBef>
                <a:spcPts val="1400"/>
              </a:spcBef>
            </a:pPr>
            <a:r>
              <a:rPr lang="en-US" sz="2200">
                <a:ea typeface="+mn-lt"/>
                <a:cs typeface="+mn-lt"/>
              </a:rPr>
              <a:t>ES-L1 (1), GEO (1), HEO (1) have 100% success rate (sample sizes in parenthesis) SSO (5) has 100% success rate VLEO (14) has decent success rate and attempts SO (1) has 0% success rate GTO (27) has the around 50% success rate but largest sample </a:t>
            </a:r>
            <a:endParaRPr lang="en-US" sz="2200">
              <a:solidFill>
                <a:srgbClr val="292929"/>
              </a:solidFill>
              <a:latin typeface="Abadi" panose="020B0604020104020204" pitchFamily="34" charset="0"/>
              <a:ea typeface="+mn-lt"/>
              <a:cs typeface="+mn-lt"/>
            </a:endParaRPr>
          </a:p>
          <a:p>
            <a:pPr>
              <a:lnSpc>
                <a:spcPct val="100000"/>
              </a:lnSpc>
              <a:spcBef>
                <a:spcPts val="1400"/>
              </a:spcBef>
            </a:pPr>
            <a:r>
              <a:rPr lang="en-US" sz="2200">
                <a:ea typeface="+mn-lt"/>
                <a:cs typeface="+mn-lt"/>
              </a:rPr>
              <a:t>Success Rate Scale with 0 as 0% 0.6 as 60% 1 as 100%</a:t>
            </a:r>
            <a:endParaRPr lang="en-US" sz="220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Success Rate vs. Orbit Type</a:t>
            </a:r>
            <a:endParaRPr lang="en-US">
              <a:solidFill>
                <a:srgbClr val="0B49CB"/>
              </a:solidFill>
            </a:endParaRPr>
          </a:p>
        </p:txBody>
      </p:sp>
      <p:pic>
        <p:nvPicPr>
          <p:cNvPr id="6" name="Picture 6" descr="Chart&#10;&#10;Description automatically generated">
            <a:extLst>
              <a:ext uri="{FF2B5EF4-FFF2-40B4-BE49-F238E27FC236}">
                <a16:creationId xmlns:a16="http://schemas.microsoft.com/office/drawing/2014/main" id="{A986E37C-9943-D50B-FAB6-76FA8723EA88}"/>
              </a:ext>
            </a:extLst>
          </p:cNvPr>
          <p:cNvPicPr>
            <a:picLocks noChangeAspect="1"/>
          </p:cNvPicPr>
          <p:nvPr/>
        </p:nvPicPr>
        <p:blipFill>
          <a:blip r:embed="rId3"/>
          <a:stretch>
            <a:fillRect/>
          </a:stretch>
        </p:blipFill>
        <p:spPr>
          <a:xfrm>
            <a:off x="1526310" y="1251198"/>
            <a:ext cx="8100290" cy="3224149"/>
          </a:xfrm>
          <a:prstGeom prst="rect">
            <a:avLst/>
          </a:prstGeom>
        </p:spPr>
      </p:pic>
    </p:spTree>
    <p:extLst>
      <p:ext uri="{BB962C8B-B14F-4D97-AF65-F5344CB8AC3E}">
        <p14:creationId xmlns:p14="http://schemas.microsoft.com/office/powerpoint/2010/main" val="80090182"/>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AF493-A447-08BA-A72C-8204D655634E}"/>
              </a:ext>
            </a:extLst>
          </p:cNvPr>
          <p:cNvSpPr>
            <a:spLocks noGrp="1"/>
          </p:cNvSpPr>
          <p:nvPr>
            <p:ph type="ctrTitle"/>
          </p:nvPr>
        </p:nvSpPr>
        <p:spPr/>
        <p:txBody>
          <a:bodyPr/>
          <a:lstStyle/>
          <a:p>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4294967295"/>
          </p:nvPr>
        </p:nvSpPr>
        <p:spPr>
          <a:xfrm>
            <a:off x="9448800" y="6026150"/>
            <a:ext cx="2743200" cy="401638"/>
          </a:xfrm>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46182" y="3848099"/>
            <a:ext cx="11563783" cy="2137498"/>
          </a:xfrm>
          <a:prstGeom prst="rect">
            <a:avLst/>
          </a:prstGeom>
        </p:spPr>
        <p:txBody>
          <a:bodyPr lIns="91440" tIns="45720" rIns="91440" bIns="45720" anchor="t">
            <a:normAutofit/>
          </a:bodyPr>
          <a:lstStyle/>
          <a:p>
            <a:pPr>
              <a:lnSpc>
                <a:spcPct val="100000"/>
              </a:lnSpc>
              <a:spcBef>
                <a:spcPts val="1400"/>
              </a:spcBef>
            </a:pPr>
            <a:r>
              <a:rPr lang="en-US" sz="2200">
                <a:ea typeface="+mn-lt"/>
                <a:cs typeface="+mn-lt"/>
              </a:rPr>
              <a:t>Green indicates successful launch; Purple indicates unsuccessful launch.</a:t>
            </a:r>
            <a:endParaRPr lang="en-US" sz="2200">
              <a:solidFill>
                <a:srgbClr val="292929"/>
              </a:solidFill>
              <a:latin typeface="Abadi" panose="020B0604020104020204" pitchFamily="34" charset="0"/>
              <a:ea typeface="+mn-lt"/>
              <a:cs typeface="+mn-lt"/>
            </a:endParaRPr>
          </a:p>
          <a:p>
            <a:pPr>
              <a:lnSpc>
                <a:spcPct val="100000"/>
              </a:lnSpc>
              <a:spcBef>
                <a:spcPts val="1400"/>
              </a:spcBef>
            </a:pPr>
            <a:r>
              <a:rPr lang="en-US" sz="2200">
                <a:ea typeface="+mn-lt"/>
                <a:cs typeface="+mn-lt"/>
              </a:rPr>
              <a:t>Launch Orbit preferences changed over Flight Number. Launch Outcome seems to correlate with this preference. SpaceX started with LEO orbits which saw moderate success LEO and returned to VLEO in recent launches SpaceX appears to perform better in lower orbits or Sun-synchronous orbits</a:t>
            </a:r>
            <a:endParaRPr lang="en-US" sz="2200">
              <a:solidFill>
                <a:srgbClr val="000000"/>
              </a:solidFill>
              <a:latin typeface="Calibri"/>
              <a:cs typeface="Calibri"/>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Flight Number vs. Orbit Type</a:t>
            </a:r>
            <a:endParaRPr lang="en-US">
              <a:solidFill>
                <a:srgbClr val="0B49CB"/>
              </a:solidFill>
            </a:endParaRPr>
          </a:p>
        </p:txBody>
      </p:sp>
      <p:pic>
        <p:nvPicPr>
          <p:cNvPr id="6" name="Picture 6" descr="Chart, scatter chart&#10;&#10;Description automatically generated">
            <a:extLst>
              <a:ext uri="{FF2B5EF4-FFF2-40B4-BE49-F238E27FC236}">
                <a16:creationId xmlns:a16="http://schemas.microsoft.com/office/drawing/2014/main" id="{38CEF36D-EEA3-53E0-7F69-AF9FBB1FB25B}"/>
              </a:ext>
            </a:extLst>
          </p:cNvPr>
          <p:cNvPicPr>
            <a:picLocks noChangeAspect="1"/>
          </p:cNvPicPr>
          <p:nvPr/>
        </p:nvPicPr>
        <p:blipFill>
          <a:blip r:embed="rId3"/>
          <a:stretch>
            <a:fillRect/>
          </a:stretch>
        </p:blipFill>
        <p:spPr>
          <a:xfrm>
            <a:off x="510309" y="1369619"/>
            <a:ext cx="11298381" cy="2386945"/>
          </a:xfrm>
          <a:prstGeom prst="rect">
            <a:avLst/>
          </a:prstGeom>
        </p:spPr>
      </p:pic>
    </p:spTree>
    <p:extLst>
      <p:ext uri="{BB962C8B-B14F-4D97-AF65-F5344CB8AC3E}">
        <p14:creationId xmlns:p14="http://schemas.microsoft.com/office/powerpoint/2010/main" val="1106727586"/>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66A357-C028-B940-8219-A3BE828B36F5}"/>
              </a:ext>
            </a:extLst>
          </p:cNvPr>
          <p:cNvSpPr>
            <a:spLocks noGrp="1"/>
          </p:cNvSpPr>
          <p:nvPr>
            <p:ph type="ctrTitle"/>
          </p:nvPr>
        </p:nvSpPr>
        <p:spPr/>
        <p:txBody>
          <a:bodyPr/>
          <a:lstStyle/>
          <a:p>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4294967295"/>
          </p:nvPr>
        </p:nvSpPr>
        <p:spPr>
          <a:xfrm>
            <a:off x="9448800" y="6026150"/>
            <a:ext cx="2743200" cy="401638"/>
          </a:xfrm>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0" y="4319588"/>
            <a:ext cx="11621510" cy="1549400"/>
          </a:xfrm>
          <a:prstGeom prst="rect">
            <a:avLst/>
          </a:prstGeom>
        </p:spPr>
        <p:txBody>
          <a:bodyPr lIns="91440" tIns="45720" rIns="91440" bIns="45720" anchor="t">
            <a:normAutofit/>
          </a:bodyPr>
          <a:lstStyle/>
          <a:p>
            <a:pPr>
              <a:lnSpc>
                <a:spcPct val="100000"/>
              </a:lnSpc>
              <a:spcBef>
                <a:spcPts val="1400"/>
              </a:spcBef>
            </a:pPr>
            <a:r>
              <a:rPr lang="en-US" sz="2200">
                <a:ea typeface="+mn-lt"/>
                <a:cs typeface="+mn-lt"/>
              </a:rPr>
              <a:t>Green indicates successful launch; Purple indicates unsuccessful launch</a:t>
            </a:r>
          </a:p>
          <a:p>
            <a:pPr>
              <a:lnSpc>
                <a:spcPct val="100000"/>
              </a:lnSpc>
              <a:spcBef>
                <a:spcPts val="1400"/>
              </a:spcBef>
            </a:pPr>
            <a:r>
              <a:rPr lang="en-US" sz="2200">
                <a:ea typeface="+mn-lt"/>
                <a:cs typeface="+mn-lt"/>
              </a:rPr>
              <a:t>Payload mass seems to correlate with orbit LEO and SSO seem to have relatively low payload mass The other most successful orbit VLEO only has payload mass values in the higher end of the range</a:t>
            </a:r>
            <a:endParaRPr lang="en-US" sz="2200">
              <a:solidFill>
                <a:srgbClr val="000000"/>
              </a:solidFill>
              <a:latin typeface="Calibri"/>
              <a:cs typeface="Calibri"/>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Payload vs. Orbit Type</a:t>
            </a:r>
            <a:endParaRPr lang="en-US">
              <a:solidFill>
                <a:srgbClr val="0B49CB"/>
              </a:solidFill>
            </a:endParaRPr>
          </a:p>
        </p:txBody>
      </p:sp>
      <p:pic>
        <p:nvPicPr>
          <p:cNvPr id="6" name="Picture 6" descr="Chart, scatter chart&#10;&#10;Description automatically generated">
            <a:extLst>
              <a:ext uri="{FF2B5EF4-FFF2-40B4-BE49-F238E27FC236}">
                <a16:creationId xmlns:a16="http://schemas.microsoft.com/office/drawing/2014/main" id="{6510F503-A127-5BC2-43C0-C290DED4AB03}"/>
              </a:ext>
            </a:extLst>
          </p:cNvPr>
          <p:cNvPicPr>
            <a:picLocks noChangeAspect="1"/>
          </p:cNvPicPr>
          <p:nvPr/>
        </p:nvPicPr>
        <p:blipFill>
          <a:blip r:embed="rId3"/>
          <a:stretch>
            <a:fillRect/>
          </a:stretch>
        </p:blipFill>
        <p:spPr>
          <a:xfrm>
            <a:off x="337128" y="1540374"/>
            <a:ext cx="11413835" cy="2380253"/>
          </a:xfrm>
          <a:prstGeom prst="rect">
            <a:avLst/>
          </a:prstGeom>
        </p:spPr>
      </p:pic>
    </p:spTree>
    <p:extLst>
      <p:ext uri="{BB962C8B-B14F-4D97-AF65-F5344CB8AC3E}">
        <p14:creationId xmlns:p14="http://schemas.microsoft.com/office/powerpoint/2010/main" val="3145340593"/>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AB55D96-2895-FD5B-CB5A-57885B2C6095}"/>
              </a:ext>
            </a:extLst>
          </p:cNvPr>
          <p:cNvSpPr>
            <a:spLocks noGrp="1"/>
          </p:cNvSpPr>
          <p:nvPr>
            <p:ph type="ctrTitle"/>
          </p:nvPr>
        </p:nvSpPr>
        <p:spPr>
          <a:xfrm>
            <a:off x="1524000" y="1122363"/>
            <a:ext cx="9836727" cy="2387600"/>
          </a:xfrm>
        </p:spPr>
        <p:txBody>
          <a:bodyPr lIns="91440" tIns="45720" rIns="91440" bIns="45720" anchor="b">
            <a:normAutofit/>
          </a:bodyPr>
          <a:lstStyle/>
          <a:p>
            <a:r>
              <a:rPr lang="en-US" sz="1800">
                <a:solidFill>
                  <a:schemeClr val="tx1"/>
                </a:solidFill>
                <a:latin typeface="IBM Plex Mono SemiBold"/>
              </a:rPr>
              <a:t>                                      95% confidence interval </a:t>
            </a:r>
            <a:br>
              <a:rPr lang="en-US" sz="1800">
                <a:latin typeface="IBM Plex Mono SemiBold"/>
              </a:rPr>
            </a:br>
            <a:r>
              <a:rPr lang="en-US" sz="1800">
                <a:solidFill>
                  <a:schemeClr val="tx1"/>
                </a:solidFill>
                <a:latin typeface="IBM Plex Mono SemiBold"/>
              </a:rPr>
              <a:t>                                        (light blue shading)</a:t>
            </a:r>
            <a:r>
              <a:rPr lang="en-US">
                <a:latin typeface="IBM Plex Mono SemiBold"/>
              </a:rPr>
              <a:t> </a:t>
            </a: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4294967295"/>
          </p:nvPr>
        </p:nvSpPr>
        <p:spPr>
          <a:xfrm>
            <a:off x="9448800" y="6026150"/>
            <a:ext cx="2743200" cy="401638"/>
          </a:xfrm>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0" y="4714008"/>
            <a:ext cx="11171238" cy="1167680"/>
          </a:xfrm>
          <a:prstGeom prst="rect">
            <a:avLst/>
          </a:prstGeom>
        </p:spPr>
        <p:txBody>
          <a:bodyPr lIns="91440" tIns="45720" rIns="91440" bIns="45720" anchor="t">
            <a:normAutofit/>
          </a:bodyPr>
          <a:lstStyle/>
          <a:p>
            <a:pPr>
              <a:lnSpc>
                <a:spcPct val="100000"/>
              </a:lnSpc>
              <a:spcBef>
                <a:spcPts val="1400"/>
              </a:spcBef>
            </a:pPr>
            <a:r>
              <a:rPr lang="en-US" sz="2200">
                <a:ea typeface="+mn-lt"/>
                <a:cs typeface="+mn-lt"/>
              </a:rPr>
              <a:t>Success generally increases over time since 2013 with a slight dip in 2018 Success in recent years at around 80%</a:t>
            </a:r>
            <a:endParaRPr lang="en-US" sz="220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Launch Success Yearly Trend</a:t>
            </a:r>
          </a:p>
        </p:txBody>
      </p:sp>
      <p:pic>
        <p:nvPicPr>
          <p:cNvPr id="9" name="Picture 9" descr="Chart, histogram&#10;&#10;Description automatically generated">
            <a:extLst>
              <a:ext uri="{FF2B5EF4-FFF2-40B4-BE49-F238E27FC236}">
                <a16:creationId xmlns:a16="http://schemas.microsoft.com/office/drawing/2014/main" id="{FA8CD0AA-4F36-867B-E404-7BFB95EB7CDD}"/>
              </a:ext>
            </a:extLst>
          </p:cNvPr>
          <p:cNvPicPr>
            <a:picLocks noChangeAspect="1"/>
          </p:cNvPicPr>
          <p:nvPr/>
        </p:nvPicPr>
        <p:blipFill>
          <a:blip r:embed="rId3"/>
          <a:stretch>
            <a:fillRect/>
          </a:stretch>
        </p:blipFill>
        <p:spPr>
          <a:xfrm>
            <a:off x="718127" y="1344877"/>
            <a:ext cx="5860471" cy="3198429"/>
          </a:xfrm>
          <a:prstGeom prst="rect">
            <a:avLst/>
          </a:prstGeom>
        </p:spPr>
      </p:pic>
    </p:spTree>
    <p:extLst>
      <p:ext uri="{BB962C8B-B14F-4D97-AF65-F5344CB8AC3E}">
        <p14:creationId xmlns:p14="http://schemas.microsoft.com/office/powerpoint/2010/main" val="706594483"/>
      </p:ext>
    </p:extLst>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7A58F1-BC9C-58D6-5B3B-63D25FC7B7A3}"/>
              </a:ext>
            </a:extLst>
          </p:cNvPr>
          <p:cNvSpPr>
            <a:spLocks noGrp="1"/>
          </p:cNvSpPr>
          <p:nvPr>
            <p:ph type="title"/>
          </p:nvPr>
        </p:nvSpPr>
        <p:spPr/>
        <p:txBody>
          <a:bodyPr/>
          <a:lstStyle/>
          <a:p>
            <a:endParaRPr lang="en-US"/>
          </a:p>
        </p:txBody>
      </p:sp>
      <p:pic>
        <p:nvPicPr>
          <p:cNvPr id="8" name="Picture 8" descr="Table&#10;&#10;Description automatically generated">
            <a:extLst>
              <a:ext uri="{FF2B5EF4-FFF2-40B4-BE49-F238E27FC236}">
                <a16:creationId xmlns:a16="http://schemas.microsoft.com/office/drawing/2014/main" id="{464587F0-657F-0F1A-6F2A-D22B3D884F42}"/>
              </a:ext>
            </a:extLst>
          </p:cNvPr>
          <p:cNvPicPr>
            <a:picLocks noGrp="1" noChangeAspect="1"/>
          </p:cNvPicPr>
          <p:nvPr>
            <p:ph type="pic" idx="1"/>
          </p:nvPr>
        </p:nvPicPr>
        <p:blipFill rotWithShape="1">
          <a:blip r:embed="rId3"/>
          <a:srcRect t="19496" b="19496"/>
          <a:stretch/>
        </p:blipFill>
        <p:spPr>
          <a:xfrm>
            <a:off x="6386202" y="1937573"/>
            <a:ext cx="3766172" cy="3932884"/>
          </a:xfrm>
          <a:prstGeom prst="rect">
            <a:avLst/>
          </a:prstGeom>
        </p:spPr>
      </p:pic>
      <p:sp>
        <p:nvSpPr>
          <p:cNvPr id="6" name="Text Placeholder 5">
            <a:extLst>
              <a:ext uri="{FF2B5EF4-FFF2-40B4-BE49-F238E27FC236}">
                <a16:creationId xmlns:a16="http://schemas.microsoft.com/office/drawing/2014/main" id="{408B4780-7721-D17A-9E89-92B8DE550A34}"/>
              </a:ext>
            </a:extLst>
          </p:cNvPr>
          <p:cNvSpPr>
            <a:spLocks noGrp="1"/>
          </p:cNvSpPr>
          <p:nvPr>
            <p:ph type="body" sz="half" idx="2"/>
          </p:nvPr>
        </p:nvSpPr>
        <p:spPr/>
        <p:txBody>
          <a:bodyPr/>
          <a:lstStyle/>
          <a:p>
            <a:endParaRPr lang="en-US"/>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All Launch Site Names</a:t>
            </a:r>
          </a:p>
        </p:txBody>
      </p:sp>
      <p:sp>
        <p:nvSpPr>
          <p:cNvPr id="9" name="TextBox 8">
            <a:extLst>
              <a:ext uri="{FF2B5EF4-FFF2-40B4-BE49-F238E27FC236}">
                <a16:creationId xmlns:a16="http://schemas.microsoft.com/office/drawing/2014/main" id="{B504395A-6A9F-9811-D611-6F7B976FA535}"/>
              </a:ext>
            </a:extLst>
          </p:cNvPr>
          <p:cNvSpPr txBox="1"/>
          <p:nvPr/>
        </p:nvSpPr>
        <p:spPr>
          <a:xfrm>
            <a:off x="481660" y="1883363"/>
            <a:ext cx="6016977"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t>Query unique launch site names from database. CCAFS SLC-40 and CCAFSSLC-40 likely all represent the same launch site with data entry errors.</a:t>
            </a:r>
          </a:p>
          <a:p>
            <a:pPr marL="285750" indent="-285750">
              <a:buFont typeface="Arial"/>
              <a:buChar char="•"/>
            </a:pPr>
            <a:r>
              <a:rPr lang="en-US"/>
              <a:t> CCAFS LC-40 was the previous name. Likely only 3 unique </a:t>
            </a:r>
            <a:r>
              <a:rPr lang="en-US" err="1"/>
              <a:t>launch_site</a:t>
            </a:r>
            <a:r>
              <a:rPr lang="en-US"/>
              <a:t> values: CCAFS SLC40, KSC LC-39A,VAFB SLC-4</a:t>
            </a:r>
            <a:endParaRPr lang="en-US">
              <a:cs typeface="Calibri" panose="020F0502020204030204"/>
            </a:endParaRPr>
          </a:p>
        </p:txBody>
      </p:sp>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pic>
        <p:nvPicPr>
          <p:cNvPr id="2" name="Picture 5" descr="Table&#10;&#10;Description automatically generated">
            <a:extLst>
              <a:ext uri="{FF2B5EF4-FFF2-40B4-BE49-F238E27FC236}">
                <a16:creationId xmlns:a16="http://schemas.microsoft.com/office/drawing/2014/main" id="{A21FB4FF-FBB6-B7A6-AAFB-5148A1FFE3CB}"/>
              </a:ext>
            </a:extLst>
          </p:cNvPr>
          <p:cNvPicPr>
            <a:picLocks noGrp="1" noChangeAspect="1"/>
          </p:cNvPicPr>
          <p:nvPr>
            <p:ph idx="4294967295"/>
          </p:nvPr>
        </p:nvPicPr>
        <p:blipFill>
          <a:blip r:embed="rId3"/>
          <a:stretch>
            <a:fillRect/>
          </a:stretch>
        </p:blipFill>
        <p:spPr>
          <a:xfrm>
            <a:off x="354374" y="1714941"/>
            <a:ext cx="7886771" cy="3868433"/>
          </a:xfrm>
          <a:prstGeom prst="rect">
            <a:avLst/>
          </a:prstGeom>
        </p:spPr>
      </p:pic>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Launch Site Names Begin with 'CCA'</a:t>
            </a:r>
          </a:p>
        </p:txBody>
      </p:sp>
      <p:sp>
        <p:nvSpPr>
          <p:cNvPr id="6" name="TextBox 5">
            <a:extLst>
              <a:ext uri="{FF2B5EF4-FFF2-40B4-BE49-F238E27FC236}">
                <a16:creationId xmlns:a16="http://schemas.microsoft.com/office/drawing/2014/main" id="{595DDDD6-383A-2BAC-4917-8FF83AA1FB64}"/>
              </a:ext>
            </a:extLst>
          </p:cNvPr>
          <p:cNvSpPr txBox="1"/>
          <p:nvPr/>
        </p:nvSpPr>
        <p:spPr>
          <a:xfrm>
            <a:off x="8315036" y="2253673"/>
            <a:ext cx="2743200"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t>First five entries in database with Launch Site name beginning with CCA</a:t>
            </a:r>
            <a:endParaRPr lang="en-US" sz="2000">
              <a:cs typeface="Calibri"/>
            </a:endParaRPr>
          </a:p>
        </p:txBody>
      </p:sp>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pic>
        <p:nvPicPr>
          <p:cNvPr id="2" name="Picture 5" descr="Graphical user interface, text, application, email&#10;&#10;Description automatically generated">
            <a:extLst>
              <a:ext uri="{FF2B5EF4-FFF2-40B4-BE49-F238E27FC236}">
                <a16:creationId xmlns:a16="http://schemas.microsoft.com/office/drawing/2014/main" id="{3612404E-B7E5-3EA3-83D1-04B822388657}"/>
              </a:ext>
            </a:extLst>
          </p:cNvPr>
          <p:cNvPicPr>
            <a:picLocks noGrp="1" noChangeAspect="1"/>
          </p:cNvPicPr>
          <p:nvPr>
            <p:ph idx="4294967295"/>
          </p:nvPr>
        </p:nvPicPr>
        <p:blipFill>
          <a:blip r:embed="rId3"/>
          <a:stretch>
            <a:fillRect/>
          </a:stretch>
        </p:blipFill>
        <p:spPr>
          <a:xfrm>
            <a:off x="719678" y="1601860"/>
            <a:ext cx="7629525" cy="3829050"/>
          </a:xfrm>
          <a:prstGeom prst="rect">
            <a:avLst/>
          </a:prstGeom>
        </p:spPr>
      </p:pic>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Total Payload Mass</a:t>
            </a:r>
          </a:p>
        </p:txBody>
      </p:sp>
      <p:sp>
        <p:nvSpPr>
          <p:cNvPr id="6" name="TextBox 5">
            <a:extLst>
              <a:ext uri="{FF2B5EF4-FFF2-40B4-BE49-F238E27FC236}">
                <a16:creationId xmlns:a16="http://schemas.microsoft.com/office/drawing/2014/main" id="{245269ED-C2E8-1E19-7CB4-1B1280D572F0}"/>
              </a:ext>
            </a:extLst>
          </p:cNvPr>
          <p:cNvSpPr txBox="1"/>
          <p:nvPr/>
        </p:nvSpPr>
        <p:spPr>
          <a:xfrm>
            <a:off x="8488218" y="1803400"/>
            <a:ext cx="2743200" cy="31700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t>This query sums the total payload mass in kg where NASA was the customer. CRS stands for Commercial Resupply Services which indicates that these payloads were sent to the International Space Station (ISS).</a:t>
            </a:r>
            <a:endParaRPr lang="en-US" sz="2000">
              <a:cs typeface="Calibri"/>
            </a:endParaRPr>
          </a:p>
        </p:txBody>
      </p:sp>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pic>
        <p:nvPicPr>
          <p:cNvPr id="2" name="Picture 5" descr="Graphical user interface, text, application, email&#10;&#10;Description automatically generated">
            <a:extLst>
              <a:ext uri="{FF2B5EF4-FFF2-40B4-BE49-F238E27FC236}">
                <a16:creationId xmlns:a16="http://schemas.microsoft.com/office/drawing/2014/main" id="{5EED26D6-A0C9-DD31-A0C8-A5C89F14FDAE}"/>
              </a:ext>
            </a:extLst>
          </p:cNvPr>
          <p:cNvPicPr>
            <a:picLocks noGrp="1" noChangeAspect="1"/>
          </p:cNvPicPr>
          <p:nvPr>
            <p:ph idx="4294967295"/>
          </p:nvPr>
        </p:nvPicPr>
        <p:blipFill>
          <a:blip r:embed="rId3"/>
          <a:stretch>
            <a:fillRect/>
          </a:stretch>
        </p:blipFill>
        <p:spPr>
          <a:xfrm>
            <a:off x="862554" y="1637651"/>
            <a:ext cx="7632411" cy="4392468"/>
          </a:xfrm>
          <a:prstGeom prst="rect">
            <a:avLst/>
          </a:prstGeom>
        </p:spPr>
      </p:pic>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Average Payload Mass by F9 v1.1</a:t>
            </a:r>
          </a:p>
        </p:txBody>
      </p:sp>
      <p:sp>
        <p:nvSpPr>
          <p:cNvPr id="6" name="TextBox 5">
            <a:extLst>
              <a:ext uri="{FF2B5EF4-FFF2-40B4-BE49-F238E27FC236}">
                <a16:creationId xmlns:a16="http://schemas.microsoft.com/office/drawing/2014/main" id="{5041FB9F-4356-248A-7B72-427BCCC09545}"/>
              </a:ext>
            </a:extLst>
          </p:cNvPr>
          <p:cNvSpPr txBox="1"/>
          <p:nvPr/>
        </p:nvSpPr>
        <p:spPr>
          <a:xfrm>
            <a:off x="8811491" y="1999673"/>
            <a:ext cx="2743200" cy="255454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t>This query calculates the average payload mass or launches which used booster version F9 v1.1 Average payload mass of F9 1.1 is on the low end of our payload mass range </a:t>
            </a:r>
            <a:endParaRPr lang="en-US" sz="2000">
              <a:cs typeface="Calibri"/>
            </a:endParaRP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pic>
        <p:nvPicPr>
          <p:cNvPr id="2" name="Picture 5" descr="Graphical user interface, text, application, email&#10;&#10;Description automatically generated">
            <a:extLst>
              <a:ext uri="{FF2B5EF4-FFF2-40B4-BE49-F238E27FC236}">
                <a16:creationId xmlns:a16="http://schemas.microsoft.com/office/drawing/2014/main" id="{2EBF6233-B20F-5D28-10DC-C627294A120F}"/>
              </a:ext>
            </a:extLst>
          </p:cNvPr>
          <p:cNvPicPr>
            <a:picLocks noGrp="1" noChangeAspect="1"/>
          </p:cNvPicPr>
          <p:nvPr>
            <p:ph idx="4294967295"/>
          </p:nvPr>
        </p:nvPicPr>
        <p:blipFill>
          <a:blip r:embed="rId3"/>
          <a:stretch>
            <a:fillRect/>
          </a:stretch>
        </p:blipFill>
        <p:spPr>
          <a:xfrm>
            <a:off x="390200" y="1852540"/>
            <a:ext cx="8092209" cy="3916506"/>
          </a:xfrm>
          <a:prstGeom prst="rect">
            <a:avLst/>
          </a:prstGeom>
        </p:spPr>
      </p:pic>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First Successful Ground Landing Date</a:t>
            </a:r>
          </a:p>
        </p:txBody>
      </p:sp>
      <p:sp>
        <p:nvSpPr>
          <p:cNvPr id="6" name="TextBox 5">
            <a:extLst>
              <a:ext uri="{FF2B5EF4-FFF2-40B4-BE49-F238E27FC236}">
                <a16:creationId xmlns:a16="http://schemas.microsoft.com/office/drawing/2014/main" id="{67DBB222-6D05-42DA-D41A-2DE808852C16}"/>
              </a:ext>
            </a:extLst>
          </p:cNvPr>
          <p:cNvSpPr txBox="1"/>
          <p:nvPr/>
        </p:nvSpPr>
        <p:spPr>
          <a:xfrm>
            <a:off x="8522855" y="1918855"/>
            <a:ext cx="2743200" cy="255454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t>This query returns the first successful ground pad landing date. First ground pad landing wasn’t until the end of 2015. Successful landings in general appear starting 2014</a:t>
            </a:r>
            <a:endParaRPr lang="en-US" sz="2000">
              <a:cs typeface="Calibri"/>
            </a:endParaRP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pic>
        <p:nvPicPr>
          <p:cNvPr id="2" name="Picture 2" descr="Graphical user interface, text, application, email&#10;&#10;Description automatically generated">
            <a:extLst>
              <a:ext uri="{FF2B5EF4-FFF2-40B4-BE49-F238E27FC236}">
                <a16:creationId xmlns:a16="http://schemas.microsoft.com/office/drawing/2014/main" id="{27D2D6F2-88C9-37BC-188A-75163D0DFB21}"/>
              </a:ext>
            </a:extLst>
          </p:cNvPr>
          <p:cNvPicPr>
            <a:picLocks noGrp="1" noChangeAspect="1"/>
          </p:cNvPicPr>
          <p:nvPr>
            <p:ph idx="4294967295"/>
          </p:nvPr>
        </p:nvPicPr>
        <p:blipFill>
          <a:blip r:embed="rId3"/>
          <a:stretch>
            <a:fillRect/>
          </a:stretch>
        </p:blipFill>
        <p:spPr>
          <a:xfrm>
            <a:off x="391499" y="1671710"/>
            <a:ext cx="7870248" cy="3181350"/>
          </a:xfrm>
          <a:prstGeom prst="rect">
            <a:avLst/>
          </a:prstGeom>
        </p:spPr>
      </p:pic>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Successful Drone Ship Landing with Payload between 4000 and 6000</a:t>
            </a:r>
          </a:p>
        </p:txBody>
      </p:sp>
      <p:sp>
        <p:nvSpPr>
          <p:cNvPr id="3" name="TextBox 2">
            <a:extLst>
              <a:ext uri="{FF2B5EF4-FFF2-40B4-BE49-F238E27FC236}">
                <a16:creationId xmlns:a16="http://schemas.microsoft.com/office/drawing/2014/main" id="{873EFD62-13AB-BBE6-C347-51C291DEE68A}"/>
              </a:ext>
            </a:extLst>
          </p:cNvPr>
          <p:cNvSpPr txBox="1"/>
          <p:nvPr/>
        </p:nvSpPr>
        <p:spPr>
          <a:xfrm>
            <a:off x="8626764" y="1918855"/>
            <a:ext cx="2743200" cy="22467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t>This query returns the four booster versions that had successful drone ship landings and a payload mass between 4000 and 6000 </a:t>
            </a:r>
            <a:r>
              <a:rPr lang="en-US" sz="2000" err="1"/>
              <a:t>noninclusively</a:t>
            </a:r>
            <a:r>
              <a:rPr lang="en-US" sz="2000"/>
              <a:t>. </a:t>
            </a:r>
            <a:endParaRPr lang="en-US" sz="2000">
              <a:cs typeface="Calibri"/>
            </a:endParaRPr>
          </a:p>
        </p:txBody>
      </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755" y="1979416"/>
            <a:ext cx="10725370" cy="3899760"/>
          </a:xfrm>
          <a:prstGeom prst="rect">
            <a:avLst/>
          </a:prstGeom>
        </p:spPr>
        <p:txBody>
          <a:bodyPr lIns="91440" tIns="45720" rIns="91440" bIns="45720" anchor="t">
            <a:normAutofit fontScale="77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tx1"/>
                </a:solidFill>
                <a:latin typeface="IBM Plex Mono Text"/>
              </a:rPr>
              <a:t>Collected data from public SpaceX API and SpaceX Wikipedia page. Created labels column ‘class’ which classifies successful landings.</a:t>
            </a:r>
            <a:endParaRPr lang="en-US" sz="2200">
              <a:solidFill>
                <a:schemeClr val="tx1"/>
              </a:solidFill>
              <a:latin typeface="Abadi" panose="020B0604020104020204" pitchFamily="34" charset="0"/>
            </a:endParaRPr>
          </a:p>
          <a:p>
            <a:pPr>
              <a:lnSpc>
                <a:spcPct val="100000"/>
              </a:lnSpc>
              <a:spcBef>
                <a:spcPts val="1400"/>
              </a:spcBef>
            </a:pPr>
            <a:r>
              <a:rPr lang="en-US" sz="2200">
                <a:solidFill>
                  <a:schemeClr val="tx1"/>
                </a:solidFill>
                <a:latin typeface="IBM Plex Mono Text"/>
              </a:rPr>
              <a:t>Explored data using SQL, visualization, folium maps, and dashboards. Gathered relevant columns to be used as features. </a:t>
            </a:r>
            <a:endParaRPr lang="en-US" sz="2200">
              <a:solidFill>
                <a:schemeClr val="tx1"/>
              </a:solidFill>
              <a:latin typeface="Abadi" panose="020B0604020104020204" pitchFamily="34" charset="0"/>
            </a:endParaRPr>
          </a:p>
          <a:p>
            <a:pPr>
              <a:lnSpc>
                <a:spcPct val="100000"/>
              </a:lnSpc>
              <a:spcBef>
                <a:spcPts val="1400"/>
              </a:spcBef>
            </a:pPr>
            <a:r>
              <a:rPr lang="en-US" sz="2200">
                <a:solidFill>
                  <a:schemeClr val="tx1"/>
                </a:solidFill>
                <a:latin typeface="IBM Plex Mono Text"/>
              </a:rPr>
              <a:t>Changed all categorical variables to binary using one hot encoding. Standardized data and used </a:t>
            </a:r>
            <a:r>
              <a:rPr lang="en-US" sz="2200" err="1">
                <a:solidFill>
                  <a:schemeClr val="tx1"/>
                </a:solidFill>
                <a:latin typeface="IBM Plex Mono Text"/>
              </a:rPr>
              <a:t>GridSearchCV</a:t>
            </a:r>
            <a:r>
              <a:rPr lang="en-US" sz="2200">
                <a:solidFill>
                  <a:schemeClr val="tx1"/>
                </a:solidFill>
                <a:latin typeface="IBM Plex Mono Text"/>
              </a:rPr>
              <a:t> to find best parameters for machine learning models.</a:t>
            </a:r>
          </a:p>
          <a:p>
            <a:pPr>
              <a:lnSpc>
                <a:spcPct val="100000"/>
              </a:lnSpc>
              <a:spcBef>
                <a:spcPts val="1400"/>
              </a:spcBef>
            </a:pPr>
            <a:r>
              <a:rPr lang="en-US" sz="2200">
                <a:solidFill>
                  <a:schemeClr val="tx1"/>
                </a:solidFill>
                <a:latin typeface="IBM Plex Mono Text"/>
              </a:rPr>
              <a:t>Visualize accuracy score of all models</a:t>
            </a:r>
          </a:p>
          <a:p>
            <a:pPr>
              <a:lnSpc>
                <a:spcPct val="100000"/>
              </a:lnSpc>
              <a:spcBef>
                <a:spcPts val="1400"/>
              </a:spcBef>
            </a:pPr>
            <a:r>
              <a:rPr lang="en-US" sz="2200">
                <a:solidFill>
                  <a:schemeClr val="tx1"/>
                </a:solidFill>
                <a:latin typeface="IBM Plex Mono Text"/>
              </a:rPr>
              <a:t>Four machine learning models were produced: Logistic Regression, Support Vector Machine, Decision Tree Classifier, and K Nearest Neighbors.</a:t>
            </a:r>
          </a:p>
          <a:p>
            <a:pPr>
              <a:lnSpc>
                <a:spcPct val="100000"/>
              </a:lnSpc>
              <a:spcBef>
                <a:spcPts val="1400"/>
              </a:spcBef>
            </a:pPr>
            <a:r>
              <a:rPr lang="en-US" sz="2200">
                <a:solidFill>
                  <a:schemeClr val="tx1"/>
                </a:solidFill>
                <a:latin typeface="IBM Plex Mono Text"/>
              </a:rPr>
              <a:t>All produced similar results with accuracy rate of about 83.33%.</a:t>
            </a:r>
          </a:p>
          <a:p>
            <a:pPr>
              <a:lnSpc>
                <a:spcPct val="100000"/>
              </a:lnSpc>
              <a:spcBef>
                <a:spcPts val="1400"/>
              </a:spcBef>
            </a:pPr>
            <a:r>
              <a:rPr lang="en-US" sz="2200">
                <a:solidFill>
                  <a:schemeClr val="tx1"/>
                </a:solidFill>
                <a:latin typeface="IBM Plex Mono Text"/>
              </a:rPr>
              <a:t>All models over predicted successful landings. More data is needed for better model determination and accuracy. </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pic>
        <p:nvPicPr>
          <p:cNvPr id="6" name="Picture 6" descr="Table&#10;&#10;Description automatically generated">
            <a:extLst>
              <a:ext uri="{FF2B5EF4-FFF2-40B4-BE49-F238E27FC236}">
                <a16:creationId xmlns:a16="http://schemas.microsoft.com/office/drawing/2014/main" id="{768FDD31-8C0E-3F5F-BE1A-59C8EE0EF0BB}"/>
              </a:ext>
            </a:extLst>
          </p:cNvPr>
          <p:cNvPicPr>
            <a:picLocks noGrp="1" noChangeAspect="1"/>
          </p:cNvPicPr>
          <p:nvPr>
            <p:ph idx="4294967295"/>
          </p:nvPr>
        </p:nvPicPr>
        <p:blipFill>
          <a:blip r:embed="rId3"/>
          <a:stretch>
            <a:fillRect/>
          </a:stretch>
        </p:blipFill>
        <p:spPr>
          <a:xfrm>
            <a:off x="667712" y="1525444"/>
            <a:ext cx="7271638" cy="4651519"/>
          </a:xfrm>
          <a:prstGeom prst="rect">
            <a:avLst/>
          </a:prstGeom>
        </p:spPr>
      </p:pic>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Total Number of Successful and Failure Mission Outcomes</a:t>
            </a:r>
          </a:p>
        </p:txBody>
      </p:sp>
      <p:sp>
        <p:nvSpPr>
          <p:cNvPr id="7" name="TextBox 6">
            <a:extLst>
              <a:ext uri="{FF2B5EF4-FFF2-40B4-BE49-F238E27FC236}">
                <a16:creationId xmlns:a16="http://schemas.microsoft.com/office/drawing/2014/main" id="{4D8E2CEE-81C5-545A-E6E5-2A95915D75A0}"/>
              </a:ext>
            </a:extLst>
          </p:cNvPr>
          <p:cNvSpPr txBox="1"/>
          <p:nvPr/>
        </p:nvSpPr>
        <p:spPr>
          <a:xfrm>
            <a:off x="8465127" y="1653309"/>
            <a:ext cx="2743200" cy="40934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t>This query returns a count of each mission outcome. SpaceX appears to achieve its mission outcome nearly 99% of the time. This means that most of the landing failures are intended. Interestingly, one launch has an unclear payload status and unfortunately one failed in flight</a:t>
            </a:r>
            <a:endParaRPr lang="en-US" sz="2000">
              <a:cs typeface="Calibri"/>
            </a:endParaRPr>
          </a:p>
        </p:txBody>
      </p:sp>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a:p>
        </p:txBody>
      </p:sp>
      <p:pic>
        <p:nvPicPr>
          <p:cNvPr id="2" name="Picture 5" descr="Table&#10;&#10;Description automatically generated">
            <a:extLst>
              <a:ext uri="{FF2B5EF4-FFF2-40B4-BE49-F238E27FC236}">
                <a16:creationId xmlns:a16="http://schemas.microsoft.com/office/drawing/2014/main" id="{C69EBB2F-776F-CCFC-0078-0DA3E8C1026E}"/>
              </a:ext>
            </a:extLst>
          </p:cNvPr>
          <p:cNvPicPr>
            <a:picLocks noGrp="1" noChangeAspect="1"/>
          </p:cNvPicPr>
          <p:nvPr>
            <p:ph idx="4294967295"/>
          </p:nvPr>
        </p:nvPicPr>
        <p:blipFill>
          <a:blip r:embed="rId3"/>
          <a:stretch>
            <a:fillRect/>
          </a:stretch>
        </p:blipFill>
        <p:spPr>
          <a:xfrm>
            <a:off x="678300" y="1525443"/>
            <a:ext cx="6881008" cy="4651519"/>
          </a:xfrm>
          <a:prstGeom prst="rect">
            <a:avLst/>
          </a:prstGeom>
        </p:spPr>
      </p:pic>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Boosters Carried Maximum Payload</a:t>
            </a:r>
          </a:p>
        </p:txBody>
      </p:sp>
      <p:sp>
        <p:nvSpPr>
          <p:cNvPr id="6" name="TextBox 5">
            <a:extLst>
              <a:ext uri="{FF2B5EF4-FFF2-40B4-BE49-F238E27FC236}">
                <a16:creationId xmlns:a16="http://schemas.microsoft.com/office/drawing/2014/main" id="{0D450811-9729-86B4-D972-B0290E7D2D27}"/>
              </a:ext>
            </a:extLst>
          </p:cNvPr>
          <p:cNvSpPr txBox="1"/>
          <p:nvPr/>
        </p:nvSpPr>
        <p:spPr>
          <a:xfrm>
            <a:off x="8430491" y="1757218"/>
            <a:ext cx="2743200" cy="378565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t>This query returns the booster versions that carried the highest payload mass of 15600 kg. These booster versions are very similar and all are of the F9 B5 B10xx.x variety. This likely indicates payload mass correlates with the booster version that is used</a:t>
            </a:r>
            <a:endParaRPr lang="en-US" sz="2000">
              <a:cs typeface="Calibri"/>
            </a:endParaRP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2015 Launch Records</a:t>
            </a:r>
          </a:p>
        </p:txBody>
      </p:sp>
      <p:pic>
        <p:nvPicPr>
          <p:cNvPr id="2" name="Picture 5" descr="Table&#10;&#10;Description automatically generated">
            <a:extLst>
              <a:ext uri="{FF2B5EF4-FFF2-40B4-BE49-F238E27FC236}">
                <a16:creationId xmlns:a16="http://schemas.microsoft.com/office/drawing/2014/main" id="{39F19736-28A6-0650-A60C-E306567908ED}"/>
              </a:ext>
            </a:extLst>
          </p:cNvPr>
          <p:cNvPicPr>
            <a:picLocks noChangeAspect="1"/>
          </p:cNvPicPr>
          <p:nvPr/>
        </p:nvPicPr>
        <p:blipFill>
          <a:blip r:embed="rId3"/>
          <a:stretch>
            <a:fillRect/>
          </a:stretch>
        </p:blipFill>
        <p:spPr>
          <a:xfrm>
            <a:off x="764309" y="1441931"/>
            <a:ext cx="7419107" cy="4793863"/>
          </a:xfrm>
          <a:prstGeom prst="rect">
            <a:avLst/>
          </a:prstGeom>
        </p:spPr>
      </p:pic>
      <p:sp>
        <p:nvSpPr>
          <p:cNvPr id="6" name="TextBox 5">
            <a:extLst>
              <a:ext uri="{FF2B5EF4-FFF2-40B4-BE49-F238E27FC236}">
                <a16:creationId xmlns:a16="http://schemas.microsoft.com/office/drawing/2014/main" id="{673EC0D1-78F6-4AA4-003E-78C4048A9DD7}"/>
              </a:ext>
            </a:extLst>
          </p:cNvPr>
          <p:cNvSpPr txBox="1"/>
          <p:nvPr/>
        </p:nvSpPr>
        <p:spPr>
          <a:xfrm>
            <a:off x="8569036" y="1526309"/>
            <a:ext cx="2743200" cy="31700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t>This query returns the Month, Landing Outcome, Booster Version, Payload Mass (kg), and Launch site of 2015 launches where stage 1 failed to land on a drone ship. There were two such occurrences</a:t>
            </a:r>
            <a:endParaRPr lang="en-US" sz="2000">
              <a:cs typeface="Calibri"/>
            </a:endParaRPr>
          </a:p>
        </p:txBody>
      </p:sp>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a:p>
        </p:txBody>
      </p:sp>
      <p:pic>
        <p:nvPicPr>
          <p:cNvPr id="2" name="Picture 5" descr="Graphical user interface, text, email&#10;&#10;Description automatically generated">
            <a:extLst>
              <a:ext uri="{FF2B5EF4-FFF2-40B4-BE49-F238E27FC236}">
                <a16:creationId xmlns:a16="http://schemas.microsoft.com/office/drawing/2014/main" id="{345798F5-2232-F1DE-E379-41F8EA59AB4F}"/>
              </a:ext>
            </a:extLst>
          </p:cNvPr>
          <p:cNvPicPr>
            <a:picLocks noGrp="1" noChangeAspect="1"/>
          </p:cNvPicPr>
          <p:nvPr>
            <p:ph idx="4294967295"/>
          </p:nvPr>
        </p:nvPicPr>
        <p:blipFill>
          <a:blip r:embed="rId3"/>
          <a:stretch>
            <a:fillRect/>
          </a:stretch>
        </p:blipFill>
        <p:spPr>
          <a:xfrm>
            <a:off x="675228" y="1760033"/>
            <a:ext cx="7972425" cy="3905250"/>
          </a:xfrm>
          <a:prstGeom prst="rect">
            <a:avLst/>
          </a:prstGeom>
        </p:spPr>
      </p:pic>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Rank Landing Outcomes Between 2010-06-04 and 2017-03-20</a:t>
            </a:r>
          </a:p>
        </p:txBody>
      </p:sp>
      <p:sp>
        <p:nvSpPr>
          <p:cNvPr id="6" name="TextBox 5">
            <a:extLst>
              <a:ext uri="{FF2B5EF4-FFF2-40B4-BE49-F238E27FC236}">
                <a16:creationId xmlns:a16="http://schemas.microsoft.com/office/drawing/2014/main" id="{2C11F033-4DB0-9682-59A4-BB77773C3821}"/>
              </a:ext>
            </a:extLst>
          </p:cNvPr>
          <p:cNvSpPr txBox="1"/>
          <p:nvPr/>
        </p:nvSpPr>
        <p:spPr>
          <a:xfrm>
            <a:off x="8961582" y="2045854"/>
            <a:ext cx="2743200" cy="378565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t>This query returns a list of successful landings and between 2010-06-04 and 2017-03-20 inclusively. There are two types of successful landing outcomes: drone ship and ground pad landings. There were 8 successful landings in total during this time period </a:t>
            </a:r>
            <a:endParaRPr lang="en-US" sz="2000">
              <a:cs typeface="Calibri"/>
            </a:endParaRPr>
          </a:p>
        </p:txBody>
      </p:sp>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pic>
        <p:nvPicPr>
          <p:cNvPr id="4" name="Picture 5" descr="Map&#10;&#10;Description automatically generated">
            <a:extLst>
              <a:ext uri="{FF2B5EF4-FFF2-40B4-BE49-F238E27FC236}">
                <a16:creationId xmlns:a16="http://schemas.microsoft.com/office/drawing/2014/main" id="{9E65712C-AB33-E296-F5CF-495B5FF3BF8B}"/>
              </a:ext>
            </a:extLst>
          </p:cNvPr>
          <p:cNvPicPr>
            <a:picLocks noGrp="1" noChangeAspect="1"/>
          </p:cNvPicPr>
          <p:nvPr>
            <p:ph idx="4294967295"/>
          </p:nvPr>
        </p:nvPicPr>
        <p:blipFill>
          <a:blip r:embed="rId3"/>
          <a:stretch>
            <a:fillRect/>
          </a:stretch>
        </p:blipFill>
        <p:spPr>
          <a:xfrm>
            <a:off x="770010" y="1728630"/>
            <a:ext cx="9745589" cy="3413874"/>
          </a:xfrm>
          <a:prstGeom prst="rect">
            <a:avLst/>
          </a:prstGeom>
        </p:spPr>
      </p:pic>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Launch Site</a:t>
            </a:r>
          </a:p>
        </p:txBody>
      </p:sp>
      <p:sp>
        <p:nvSpPr>
          <p:cNvPr id="6" name="TextBox 5">
            <a:extLst>
              <a:ext uri="{FF2B5EF4-FFF2-40B4-BE49-F238E27FC236}">
                <a16:creationId xmlns:a16="http://schemas.microsoft.com/office/drawing/2014/main" id="{659115AE-E310-0D15-7614-CD8082C906FA}"/>
              </a:ext>
            </a:extLst>
          </p:cNvPr>
          <p:cNvSpPr txBox="1"/>
          <p:nvPr/>
        </p:nvSpPr>
        <p:spPr>
          <a:xfrm>
            <a:off x="729673" y="5301673"/>
            <a:ext cx="9924472"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t>The left map shows all launch sites relative US map. The right map shows the two Florida launch sites since they are very close to each other. All launch sites are near the ocean</a:t>
            </a:r>
            <a:endParaRPr lang="en-US" sz="2000">
              <a:cs typeface="Calibri"/>
            </a:endParaRP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endParaRPr lang="en-US" sz="2200">
              <a:solidFill>
                <a:schemeClr val="accent3">
                  <a:lumMod val="25000"/>
                </a:schemeClr>
              </a:solidFill>
              <a:latin typeface="Abadi"/>
            </a:endParaRPr>
          </a:p>
          <a:p>
            <a:pPr>
              <a:spcBef>
                <a:spcPts val="1400"/>
              </a:spcBef>
            </a:pPr>
            <a:endParaRPr lang="en-US">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Color-Coded Launch Markers</a:t>
            </a:r>
          </a:p>
        </p:txBody>
      </p:sp>
      <p:pic>
        <p:nvPicPr>
          <p:cNvPr id="2" name="Picture 3" descr="Map&#10;&#10;Description automatically generated">
            <a:extLst>
              <a:ext uri="{FF2B5EF4-FFF2-40B4-BE49-F238E27FC236}">
                <a16:creationId xmlns:a16="http://schemas.microsoft.com/office/drawing/2014/main" id="{EBF005B8-1E45-AB0A-6E97-76335E015671}"/>
              </a:ext>
            </a:extLst>
          </p:cNvPr>
          <p:cNvPicPr>
            <a:picLocks noChangeAspect="1"/>
          </p:cNvPicPr>
          <p:nvPr/>
        </p:nvPicPr>
        <p:blipFill>
          <a:blip r:embed="rId3"/>
          <a:stretch>
            <a:fillRect/>
          </a:stretch>
        </p:blipFill>
        <p:spPr>
          <a:xfrm>
            <a:off x="1457037" y="1500230"/>
            <a:ext cx="9047017" cy="3591995"/>
          </a:xfrm>
          <a:prstGeom prst="rect">
            <a:avLst/>
          </a:prstGeom>
        </p:spPr>
      </p:pic>
      <p:sp>
        <p:nvSpPr>
          <p:cNvPr id="4" name="TextBox 3">
            <a:extLst>
              <a:ext uri="{FF2B5EF4-FFF2-40B4-BE49-F238E27FC236}">
                <a16:creationId xmlns:a16="http://schemas.microsoft.com/office/drawing/2014/main" id="{6835B0EC-F807-0FD3-C4CD-4CEBFF43EEE4}"/>
              </a:ext>
            </a:extLst>
          </p:cNvPr>
          <p:cNvSpPr txBox="1"/>
          <p:nvPr/>
        </p:nvSpPr>
        <p:spPr>
          <a:xfrm>
            <a:off x="1457036" y="5255491"/>
            <a:ext cx="8816109"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t>Clusters on Folium map can be clicked on to display each successful landing (green icon) and failed landing (red icon). In this example VAFB SLC-4E shows 4 successful landings and 6 failed landings</a:t>
            </a:r>
            <a:endParaRPr lang="en-US" sz="2000">
              <a:cs typeface="Calibri"/>
            </a:endParaRP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pic>
        <p:nvPicPr>
          <p:cNvPr id="2" name="Picture 3" descr="Diagram&#10;&#10;Description automatically generated">
            <a:extLst>
              <a:ext uri="{FF2B5EF4-FFF2-40B4-BE49-F238E27FC236}">
                <a16:creationId xmlns:a16="http://schemas.microsoft.com/office/drawing/2014/main" id="{F2C24482-4C94-EF9B-5D3D-C566D69D155F}"/>
              </a:ext>
            </a:extLst>
          </p:cNvPr>
          <p:cNvPicPr>
            <a:picLocks noGrp="1" noChangeAspect="1"/>
          </p:cNvPicPr>
          <p:nvPr>
            <p:ph idx="4294967295"/>
          </p:nvPr>
        </p:nvPicPr>
        <p:blipFill>
          <a:blip r:embed="rId3"/>
          <a:stretch>
            <a:fillRect/>
          </a:stretch>
        </p:blipFill>
        <p:spPr>
          <a:xfrm>
            <a:off x="770010" y="1576752"/>
            <a:ext cx="10918462" cy="3180332"/>
          </a:xfrm>
          <a:prstGeom prst="rect">
            <a:avLst/>
          </a:prstGeom>
        </p:spPr>
      </p:pic>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&lt;Folium Map Screenshot 3&gt;</a:t>
            </a:r>
          </a:p>
        </p:txBody>
      </p:sp>
      <p:sp>
        <p:nvSpPr>
          <p:cNvPr id="4" name="TextBox 3">
            <a:extLst>
              <a:ext uri="{FF2B5EF4-FFF2-40B4-BE49-F238E27FC236}">
                <a16:creationId xmlns:a16="http://schemas.microsoft.com/office/drawing/2014/main" id="{4239C7B9-17D9-D308-7E74-C34589B78D18}"/>
              </a:ext>
            </a:extLst>
          </p:cNvPr>
          <p:cNvSpPr txBox="1"/>
          <p:nvPr/>
        </p:nvSpPr>
        <p:spPr>
          <a:xfrm>
            <a:off x="764309" y="4828309"/>
            <a:ext cx="10374745"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t>Using KSC LC-39A as an example, launch sites are very close to railways for large part and supply transportation. Launch sites are close to highways for human and supply transport. Launch sites are also close to coasts and relatively far from cities so that launch failures can land in the sea to avoid rockets falling on densely populated areas</a:t>
            </a:r>
            <a:endParaRPr lang="en-US" sz="2000">
              <a:cs typeface="Calibri"/>
            </a:endParaRP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pic>
        <p:nvPicPr>
          <p:cNvPr id="2" name="Picture 3" descr="Chart, pie chart&#10;&#10;Description automatically generated">
            <a:extLst>
              <a:ext uri="{FF2B5EF4-FFF2-40B4-BE49-F238E27FC236}">
                <a16:creationId xmlns:a16="http://schemas.microsoft.com/office/drawing/2014/main" id="{FBE038D5-597C-6021-277D-901D9AC5B739}"/>
              </a:ext>
            </a:extLst>
          </p:cNvPr>
          <p:cNvPicPr>
            <a:picLocks noGrp="1" noChangeAspect="1"/>
          </p:cNvPicPr>
          <p:nvPr>
            <p:ph idx="4294967295"/>
          </p:nvPr>
        </p:nvPicPr>
        <p:blipFill>
          <a:blip r:embed="rId3"/>
          <a:stretch>
            <a:fillRect/>
          </a:stretch>
        </p:blipFill>
        <p:spPr>
          <a:xfrm>
            <a:off x="2467803" y="1358971"/>
            <a:ext cx="6407727" cy="2848553"/>
          </a:xfrm>
          <a:prstGeom prst="rect">
            <a:avLst/>
          </a:prstGeom>
        </p:spPr>
      </p:pic>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Successful Launches across Launch Sites</a:t>
            </a:r>
          </a:p>
        </p:txBody>
      </p:sp>
      <p:sp>
        <p:nvSpPr>
          <p:cNvPr id="4" name="TextBox 3">
            <a:extLst>
              <a:ext uri="{FF2B5EF4-FFF2-40B4-BE49-F238E27FC236}">
                <a16:creationId xmlns:a16="http://schemas.microsoft.com/office/drawing/2014/main" id="{F4D702DA-C413-C04B-9741-DC1B373DEEF3}"/>
              </a:ext>
            </a:extLst>
          </p:cNvPr>
          <p:cNvSpPr txBox="1"/>
          <p:nvPr/>
        </p:nvSpPr>
        <p:spPr>
          <a:xfrm>
            <a:off x="856673" y="4481945"/>
            <a:ext cx="10940472" cy="163121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t>This is the distribution of successful landings across all launch sites. CCAFS LC-40 is the old name of CCAFS SLC-40 so CCAFS and KSC have the same amount of successful landings, but a majority of the successful landings where performed before the name change. VAFB has the smallest share of successful landings. This may be due to smaller sample and increase in difficulty of launching in the west coast</a:t>
            </a:r>
            <a:endParaRPr lang="en-US" sz="2000">
              <a:cs typeface="Calibri"/>
            </a:endParaRP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7" y="1825255"/>
            <a:ext cx="10392765" cy="5031090"/>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Bef>
                <a:spcPts val="1400"/>
              </a:spcBef>
              <a:buNone/>
            </a:pPr>
            <a:r>
              <a:rPr lang="en-US" sz="2200" b="1">
                <a:solidFill>
                  <a:schemeClr val="accent3">
                    <a:lumMod val="25000"/>
                  </a:schemeClr>
                </a:solidFill>
                <a:latin typeface="Abadi"/>
              </a:rPr>
              <a:t>Background:</a:t>
            </a:r>
            <a:endParaRPr lang="en-US" sz="2200" b="1">
              <a:solidFill>
                <a:schemeClr val="accent3">
                  <a:lumMod val="25000"/>
                </a:schemeClr>
              </a:solidFill>
              <a:latin typeface="Abadi" panose="020B0604020104020204" pitchFamily="34" charset="0"/>
            </a:endParaRPr>
          </a:p>
          <a:p>
            <a:pPr>
              <a:spcBef>
                <a:spcPts val="1400"/>
              </a:spcBef>
            </a:pPr>
            <a:r>
              <a:rPr lang="en-US" sz="2200">
                <a:solidFill>
                  <a:schemeClr val="tx1"/>
                </a:solidFill>
                <a:latin typeface="IBM Plex Mono Text"/>
              </a:rPr>
              <a:t>Commercial Space Age is Here </a:t>
            </a:r>
            <a:endParaRPr lang="en-US" sz="2200">
              <a:solidFill>
                <a:schemeClr val="tx1"/>
              </a:solidFill>
              <a:latin typeface="Abadi" panose="020B0604020104020204" pitchFamily="34" charset="0"/>
            </a:endParaRPr>
          </a:p>
          <a:p>
            <a:pPr>
              <a:spcBef>
                <a:spcPts val="1400"/>
              </a:spcBef>
            </a:pPr>
            <a:r>
              <a:rPr lang="en-US" sz="2200">
                <a:solidFill>
                  <a:schemeClr val="tx1"/>
                </a:solidFill>
                <a:latin typeface="IBM Plex Mono Text"/>
              </a:rPr>
              <a:t> Space X has best pricing ($62 million vs. $165 million USD) • Largely due to ability to recover part of rocket (Stage 1) </a:t>
            </a:r>
            <a:endParaRPr lang="en-US" sz="2200">
              <a:solidFill>
                <a:schemeClr val="tx1"/>
              </a:solidFill>
              <a:latin typeface="Abadi" panose="020B0604020104020204" pitchFamily="34" charset="0"/>
            </a:endParaRPr>
          </a:p>
          <a:p>
            <a:pPr>
              <a:spcBef>
                <a:spcPts val="1400"/>
              </a:spcBef>
            </a:pPr>
            <a:r>
              <a:rPr lang="en-US" sz="2200">
                <a:solidFill>
                  <a:schemeClr val="tx1"/>
                </a:solidFill>
                <a:latin typeface="IBM Plex Mono Text"/>
              </a:rPr>
              <a:t> Space Y wants to compete with Space X</a:t>
            </a:r>
          </a:p>
          <a:p>
            <a:pPr>
              <a:spcBef>
                <a:spcPts val="1400"/>
              </a:spcBef>
            </a:pPr>
            <a:endParaRPr lang="en-US" sz="2200">
              <a:solidFill>
                <a:schemeClr val="tx1"/>
              </a:solidFill>
              <a:latin typeface="IBM Plex Mono Text"/>
            </a:endParaRPr>
          </a:p>
          <a:p>
            <a:pPr marL="0" indent="0">
              <a:spcBef>
                <a:spcPts val="1400"/>
              </a:spcBef>
              <a:buNone/>
            </a:pPr>
            <a:r>
              <a:rPr lang="en-US" sz="2200" b="1">
                <a:solidFill>
                  <a:schemeClr val="tx1"/>
                </a:solidFill>
                <a:latin typeface="IBM Plex Mono Text"/>
              </a:rPr>
              <a:t>Problem:</a:t>
            </a:r>
          </a:p>
          <a:p>
            <a:pPr marL="0" indent="0">
              <a:spcBef>
                <a:spcPts val="1400"/>
              </a:spcBef>
              <a:buNone/>
            </a:pPr>
            <a:r>
              <a:rPr lang="en-US" sz="2200">
                <a:solidFill>
                  <a:schemeClr val="tx1"/>
                </a:solidFill>
                <a:latin typeface="IBM Plex Mono Text"/>
              </a:rPr>
              <a:t>• Space Y tasks us to train a machine learning model to predict successful Stage 1 recovery</a:t>
            </a:r>
            <a:endParaRPr lang="en-US">
              <a:solidFill>
                <a:schemeClr val="tx1"/>
              </a:solidFill>
              <a:latin typeface="IBM Plex Mono Text"/>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pic>
        <p:nvPicPr>
          <p:cNvPr id="2" name="Picture 3" descr="Chart, pie chart&#10;&#10;Description automatically generated">
            <a:extLst>
              <a:ext uri="{FF2B5EF4-FFF2-40B4-BE49-F238E27FC236}">
                <a16:creationId xmlns:a16="http://schemas.microsoft.com/office/drawing/2014/main" id="{36E7B5E7-7E5B-2410-6082-4B97B7C8A201}"/>
              </a:ext>
            </a:extLst>
          </p:cNvPr>
          <p:cNvPicPr>
            <a:picLocks noGrp="1" noChangeAspect="1"/>
          </p:cNvPicPr>
          <p:nvPr>
            <p:ph idx="4294967295"/>
          </p:nvPr>
        </p:nvPicPr>
        <p:blipFill>
          <a:blip r:embed="rId3"/>
          <a:stretch>
            <a:fillRect/>
          </a:stretch>
        </p:blipFill>
        <p:spPr>
          <a:xfrm>
            <a:off x="3102384" y="1354210"/>
            <a:ext cx="4591050" cy="3562350"/>
          </a:xfrm>
          <a:prstGeom prst="rect">
            <a:avLst/>
          </a:prstGeom>
        </p:spPr>
      </p:pic>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&lt;Dashboard Screenshot 2&gt;</a:t>
            </a:r>
          </a:p>
        </p:txBody>
      </p:sp>
      <p:sp>
        <p:nvSpPr>
          <p:cNvPr id="4" name="TextBox 3">
            <a:extLst>
              <a:ext uri="{FF2B5EF4-FFF2-40B4-BE49-F238E27FC236}">
                <a16:creationId xmlns:a16="http://schemas.microsoft.com/office/drawing/2014/main" id="{00184491-5A0D-B828-AFF3-916D5A1E3466}"/>
              </a:ext>
            </a:extLst>
          </p:cNvPr>
          <p:cNvSpPr txBox="1"/>
          <p:nvPr/>
        </p:nvSpPr>
        <p:spPr>
          <a:xfrm>
            <a:off x="1145309" y="5509491"/>
            <a:ext cx="1060565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KSC LC-39A has the highest success rate with 10 successful landings and 3 failed landings</a:t>
            </a: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pic>
        <p:nvPicPr>
          <p:cNvPr id="2" name="Picture 3" descr="Timeline, bubble chart&#10;&#10;Description automatically generated">
            <a:extLst>
              <a:ext uri="{FF2B5EF4-FFF2-40B4-BE49-F238E27FC236}">
                <a16:creationId xmlns:a16="http://schemas.microsoft.com/office/drawing/2014/main" id="{C08DA8B0-7048-8D28-B2B5-A085BF21C6A2}"/>
              </a:ext>
            </a:extLst>
          </p:cNvPr>
          <p:cNvPicPr>
            <a:picLocks noGrp="1" noChangeAspect="1"/>
          </p:cNvPicPr>
          <p:nvPr>
            <p:ph idx="4294967295"/>
          </p:nvPr>
        </p:nvPicPr>
        <p:blipFill>
          <a:blip r:embed="rId3"/>
          <a:stretch>
            <a:fillRect/>
          </a:stretch>
        </p:blipFill>
        <p:spPr>
          <a:xfrm>
            <a:off x="723829" y="1503385"/>
            <a:ext cx="10414662" cy="2502000"/>
          </a:xfrm>
          <a:prstGeom prst="rect">
            <a:avLst/>
          </a:prstGeom>
        </p:spPr>
      </p:pic>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&lt;Dashboard Screenshot 3&gt;</a:t>
            </a:r>
          </a:p>
        </p:txBody>
      </p:sp>
      <p:sp>
        <p:nvSpPr>
          <p:cNvPr id="4" name="TextBox 3">
            <a:extLst>
              <a:ext uri="{FF2B5EF4-FFF2-40B4-BE49-F238E27FC236}">
                <a16:creationId xmlns:a16="http://schemas.microsoft.com/office/drawing/2014/main" id="{5094A3F0-B79F-75EC-AE14-402D4504858C}"/>
              </a:ext>
            </a:extLst>
          </p:cNvPr>
          <p:cNvSpPr txBox="1"/>
          <p:nvPr/>
        </p:nvSpPr>
        <p:spPr>
          <a:xfrm>
            <a:off x="949036" y="4562764"/>
            <a:ext cx="10293927"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err="1"/>
              <a:t>Plotly</a:t>
            </a:r>
            <a:r>
              <a:rPr lang="en-US"/>
              <a:t> dashboard has a Payload range selector. However, this is set from 0-10000 instead of the max Payload of 15600. Class indicates 1 for successful landing and 0 for failure. Scatter plot also accounts for booster version category in color and number of launches in point size. In this particular range of 0-6000, interestingly there are two failed landings with payloads of zero kg</a:t>
            </a: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1174100" y="4541295"/>
            <a:ext cx="9713262" cy="1560225"/>
          </a:xfrm>
          <a:prstGeom prst="rect">
            <a:avLst/>
          </a:prstGeom>
        </p:spPr>
        <p:txBody>
          <a:bodyPr vert="horz" lIns="91440" tIns="45720" rIns="91440" bIns="45720" rtlCol="0" anchor="t">
            <a:normAutofit/>
          </a:bodyPr>
          <a:lstStyle/>
          <a:p>
            <a:pPr>
              <a:lnSpc>
                <a:spcPct val="100000"/>
              </a:lnSpc>
              <a:spcBef>
                <a:spcPts val="1400"/>
              </a:spcBef>
            </a:pPr>
            <a:r>
              <a:rPr lang="en-US" sz="2200">
                <a:ea typeface="+mn-lt"/>
                <a:cs typeface="+mn-lt"/>
              </a:rPr>
              <a:t>All models had virtually the same accuracy on the test set at 83.33% accuracy. It should be noted that test size is small at only sample size of 18. This can cause large variance in accuracy results, such as those in Decision Tree Classifier model in repeated runs. We likely need more data to determine the best model. </a:t>
            </a:r>
            <a:endParaRPr lang="en-US" sz="220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Classification Accuracy</a:t>
            </a:r>
            <a:endParaRPr lang="en-US">
              <a:solidFill>
                <a:srgbClr val="0B49CB"/>
              </a:solidFill>
            </a:endParaRPr>
          </a:p>
        </p:txBody>
      </p:sp>
      <p:pic>
        <p:nvPicPr>
          <p:cNvPr id="2" name="Picture 2" descr="Chart, bar chart&#10;&#10;Description automatically generated">
            <a:extLst>
              <a:ext uri="{FF2B5EF4-FFF2-40B4-BE49-F238E27FC236}">
                <a16:creationId xmlns:a16="http://schemas.microsoft.com/office/drawing/2014/main" id="{344A28B3-F360-A299-C315-7505AE490867}"/>
              </a:ext>
            </a:extLst>
          </p:cNvPr>
          <p:cNvPicPr>
            <a:picLocks noChangeAspect="1"/>
          </p:cNvPicPr>
          <p:nvPr/>
        </p:nvPicPr>
        <p:blipFill>
          <a:blip r:embed="rId3"/>
          <a:stretch>
            <a:fillRect/>
          </a:stretch>
        </p:blipFill>
        <p:spPr>
          <a:xfrm>
            <a:off x="2992583" y="1398454"/>
            <a:ext cx="5606471" cy="2929636"/>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862374" y="4816763"/>
            <a:ext cx="10586324" cy="2172134"/>
          </a:xfrm>
          <a:prstGeom prst="rect">
            <a:avLst/>
          </a:prstGeom>
        </p:spPr>
        <p:txBody>
          <a:bodyPr lIns="91440" tIns="45720" rIns="91440" bIns="45720" anchor="t">
            <a:normAutofit/>
          </a:bodyPr>
          <a:lstStyle/>
          <a:p>
            <a:pPr>
              <a:lnSpc>
                <a:spcPct val="100000"/>
              </a:lnSpc>
              <a:spcBef>
                <a:spcPts val="1400"/>
              </a:spcBef>
            </a:pPr>
            <a:r>
              <a:rPr lang="en-US" sz="2200">
                <a:ea typeface="+mn-lt"/>
                <a:cs typeface="+mn-lt"/>
              </a:rPr>
              <a:t>Since all models performed the same for the test set, the confusion matrix is the same across all models. The models predicted 12 successful landings when the true label was successful landing. The models predicted 3 unsuccessful landings when the true label was unsuccessful landing. The models predicted 3 successful landings when the true label was unsuccessful landings (false positives). Our models over predict successful landings.</a:t>
            </a:r>
            <a:endParaRPr lang="en-US" sz="220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Confusion Matrix</a:t>
            </a:r>
            <a:endParaRPr lang="en-US">
              <a:solidFill>
                <a:srgbClr val="0B49CB"/>
              </a:solidFill>
            </a:endParaRPr>
          </a:p>
        </p:txBody>
      </p:sp>
      <p:pic>
        <p:nvPicPr>
          <p:cNvPr id="2" name="Picture 2" descr="A picture containing chart&#10;&#10;Description automatically generated">
            <a:extLst>
              <a:ext uri="{FF2B5EF4-FFF2-40B4-BE49-F238E27FC236}">
                <a16:creationId xmlns:a16="http://schemas.microsoft.com/office/drawing/2014/main" id="{DA90C5FF-0661-9EFA-51E9-F1D16C23BF4D}"/>
              </a:ext>
            </a:extLst>
          </p:cNvPr>
          <p:cNvPicPr>
            <a:picLocks noChangeAspect="1"/>
          </p:cNvPicPr>
          <p:nvPr/>
        </p:nvPicPr>
        <p:blipFill>
          <a:blip r:embed="rId3"/>
          <a:stretch>
            <a:fillRect/>
          </a:stretch>
        </p:blipFill>
        <p:spPr>
          <a:xfrm>
            <a:off x="3304309" y="1305290"/>
            <a:ext cx="4290290" cy="3393056"/>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586418"/>
            <a:ext cx="10637548" cy="4639974"/>
          </a:xfrm>
          <a:prstGeom prst="rect">
            <a:avLst/>
          </a:prstGeom>
        </p:spPr>
        <p:txBody>
          <a:bodyPr lIns="91440" tIns="45720" rIns="91440" bIns="45720" anchor="t">
            <a:normAutofit fontScale="92500" lnSpcReduction="10000"/>
          </a:bodyPr>
          <a:lstStyle/>
          <a:p>
            <a:pPr>
              <a:lnSpc>
                <a:spcPct val="100000"/>
              </a:lnSpc>
              <a:spcBef>
                <a:spcPts val="1400"/>
              </a:spcBef>
            </a:pPr>
            <a:r>
              <a:rPr lang="en-US" sz="2200">
                <a:ea typeface="+mn-lt"/>
                <a:cs typeface="+mn-lt"/>
              </a:rPr>
              <a:t>Our task: to develop a machine learning model for Space Y who wants to bid against SpaceX </a:t>
            </a:r>
            <a:endParaRPr lang="en-US" sz="2200">
              <a:solidFill>
                <a:srgbClr val="292929"/>
              </a:solidFill>
              <a:latin typeface="Abadi"/>
              <a:ea typeface="+mn-lt"/>
              <a:cs typeface="+mn-lt"/>
            </a:endParaRPr>
          </a:p>
          <a:p>
            <a:pPr>
              <a:lnSpc>
                <a:spcPct val="100000"/>
              </a:lnSpc>
              <a:spcBef>
                <a:spcPts val="1400"/>
              </a:spcBef>
            </a:pPr>
            <a:r>
              <a:rPr lang="en-US" sz="2200">
                <a:ea typeface="+mn-lt"/>
                <a:cs typeface="+mn-lt"/>
              </a:rPr>
              <a:t> The goal of model is to predict when Stage 1 will successfully land to save ~$100 million USD </a:t>
            </a:r>
            <a:endParaRPr lang="en-US" sz="2200" err="1">
              <a:solidFill>
                <a:srgbClr val="292929"/>
              </a:solidFill>
              <a:latin typeface="Abadi"/>
              <a:ea typeface="+mn-lt"/>
              <a:cs typeface="+mn-lt"/>
            </a:endParaRPr>
          </a:p>
          <a:p>
            <a:pPr>
              <a:lnSpc>
                <a:spcPct val="100000"/>
              </a:lnSpc>
              <a:spcBef>
                <a:spcPts val="1400"/>
              </a:spcBef>
            </a:pPr>
            <a:r>
              <a:rPr lang="en-US" sz="2200">
                <a:ea typeface="+mn-lt"/>
                <a:cs typeface="+mn-lt"/>
              </a:rPr>
              <a:t> Used data from a public SpaceX API and web scraping SpaceX Wikipedia page </a:t>
            </a:r>
            <a:endParaRPr lang="en-US" sz="2200">
              <a:solidFill>
                <a:srgbClr val="292929"/>
              </a:solidFill>
              <a:latin typeface="Abadi"/>
              <a:ea typeface="+mn-lt"/>
              <a:cs typeface="+mn-lt"/>
            </a:endParaRPr>
          </a:p>
          <a:p>
            <a:pPr>
              <a:lnSpc>
                <a:spcPct val="100000"/>
              </a:lnSpc>
              <a:spcBef>
                <a:spcPts val="1400"/>
              </a:spcBef>
            </a:pPr>
            <a:r>
              <a:rPr lang="en-US" sz="2200">
                <a:ea typeface="+mn-lt"/>
                <a:cs typeface="+mn-lt"/>
              </a:rPr>
              <a:t>Created data labels and stored data into a DB2 SQL database</a:t>
            </a:r>
            <a:endParaRPr lang="en-US" sz="2200">
              <a:solidFill>
                <a:srgbClr val="292929"/>
              </a:solidFill>
              <a:latin typeface="Abadi"/>
              <a:ea typeface="+mn-lt"/>
              <a:cs typeface="+mn-lt"/>
            </a:endParaRPr>
          </a:p>
          <a:p>
            <a:pPr>
              <a:lnSpc>
                <a:spcPct val="100000"/>
              </a:lnSpc>
              <a:spcBef>
                <a:spcPts val="1400"/>
              </a:spcBef>
            </a:pPr>
            <a:r>
              <a:rPr lang="en-US" sz="2200">
                <a:ea typeface="+mn-lt"/>
                <a:cs typeface="+mn-lt"/>
              </a:rPr>
              <a:t>Created a dashboard for visualization</a:t>
            </a:r>
            <a:endParaRPr lang="en-US" sz="2200">
              <a:solidFill>
                <a:srgbClr val="292929"/>
              </a:solidFill>
              <a:latin typeface="Abadi"/>
              <a:ea typeface="+mn-lt"/>
              <a:cs typeface="+mn-lt"/>
            </a:endParaRPr>
          </a:p>
          <a:p>
            <a:pPr>
              <a:lnSpc>
                <a:spcPct val="100000"/>
              </a:lnSpc>
              <a:spcBef>
                <a:spcPts val="1400"/>
              </a:spcBef>
            </a:pPr>
            <a:r>
              <a:rPr lang="en-US" sz="2200">
                <a:ea typeface="+mn-lt"/>
                <a:cs typeface="+mn-lt"/>
              </a:rPr>
              <a:t>We created a machine learning model with an accuracy of 83% </a:t>
            </a:r>
            <a:endParaRPr lang="en-US" sz="2200">
              <a:solidFill>
                <a:srgbClr val="292929"/>
              </a:solidFill>
              <a:latin typeface="Abadi"/>
              <a:ea typeface="+mn-lt"/>
              <a:cs typeface="+mn-lt"/>
            </a:endParaRPr>
          </a:p>
          <a:p>
            <a:pPr>
              <a:lnSpc>
                <a:spcPct val="100000"/>
              </a:lnSpc>
              <a:spcBef>
                <a:spcPts val="1400"/>
              </a:spcBef>
            </a:pPr>
            <a:r>
              <a:rPr lang="en-US" sz="2200">
                <a:ea typeface="+mn-lt"/>
                <a:cs typeface="+mn-lt"/>
              </a:rPr>
              <a:t>Allon Mask of </a:t>
            </a:r>
            <a:r>
              <a:rPr lang="en-US" sz="2200" err="1">
                <a:ea typeface="+mn-lt"/>
                <a:cs typeface="+mn-lt"/>
              </a:rPr>
              <a:t>SpaceY</a:t>
            </a:r>
            <a:r>
              <a:rPr lang="en-US" sz="2200">
                <a:ea typeface="+mn-lt"/>
                <a:cs typeface="+mn-lt"/>
              </a:rPr>
              <a:t> can use this model to predict with relatively high accuracy whether a launch will have a successful Stage 1 landing before launch to determine whether the launch should be made or not </a:t>
            </a:r>
            <a:endParaRPr lang="en-US" sz="2200">
              <a:solidFill>
                <a:srgbClr val="292929"/>
              </a:solidFill>
              <a:latin typeface="Abadi"/>
              <a:ea typeface="+mn-lt"/>
              <a:cs typeface="+mn-lt"/>
            </a:endParaRPr>
          </a:p>
          <a:p>
            <a:pPr>
              <a:lnSpc>
                <a:spcPct val="100000"/>
              </a:lnSpc>
              <a:spcBef>
                <a:spcPts val="1400"/>
              </a:spcBef>
            </a:pPr>
            <a:r>
              <a:rPr lang="en-US" sz="2200">
                <a:ea typeface="+mn-lt"/>
                <a:cs typeface="+mn-lt"/>
              </a:rPr>
              <a:t> If possible more data should be collected to better determine the best machine learning model and improve accuracy.</a:t>
            </a:r>
            <a:endParaRPr lang="en-US" sz="2200">
              <a:solidFill>
                <a:schemeClr val="accent3">
                  <a:lumMod val="25000"/>
                </a:schemeClr>
              </a:solidFill>
              <a:latin typeface="Abadi"/>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Include any relevant assets like Python code snippets, SQL queries, charts, Notebook outputs, or data sets that you may have created during this project</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Appendix</a:t>
            </a:r>
            <a:endParaRPr lang="en-US">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a:solidFill>
                  <a:srgbClr val="0B49CB"/>
                </a:solidFill>
                <a:latin typeface="Abadi"/>
              </a:rPr>
              <a:t>Executive Summary</a:t>
            </a:r>
          </a:p>
          <a:p>
            <a:pPr>
              <a:lnSpc>
                <a:spcPct val="120000"/>
              </a:lnSpc>
              <a:spcBef>
                <a:spcPts val="1400"/>
              </a:spcBef>
            </a:pPr>
            <a:r>
              <a:rPr lang="en-US" sz="8800">
                <a:solidFill>
                  <a:schemeClr val="accent3">
                    <a:lumMod val="25000"/>
                  </a:schemeClr>
                </a:solidFill>
                <a:latin typeface="Abadi"/>
              </a:rPr>
              <a:t>Data collection methodology:</a:t>
            </a:r>
          </a:p>
          <a:p>
            <a:pPr lvl="1">
              <a:lnSpc>
                <a:spcPct val="120000"/>
              </a:lnSpc>
              <a:spcBef>
                <a:spcPts val="1400"/>
              </a:spcBef>
            </a:pPr>
            <a:r>
              <a:rPr lang="en-US" sz="7600">
                <a:solidFill>
                  <a:schemeClr val="tx1"/>
                </a:solidFill>
                <a:latin typeface="IBM Plex Mono Text"/>
              </a:rPr>
              <a:t>Combined data from SpaceX public API and SpaceX Wikipedia page</a:t>
            </a:r>
            <a:endParaRPr lang="en-US" sz="7600">
              <a:solidFill>
                <a:schemeClr val="tx1"/>
              </a:solidFill>
              <a:latin typeface="Abadi"/>
            </a:endParaRPr>
          </a:p>
          <a:p>
            <a:pPr>
              <a:lnSpc>
                <a:spcPct val="120000"/>
              </a:lnSpc>
              <a:spcBef>
                <a:spcPts val="1400"/>
              </a:spcBef>
            </a:pPr>
            <a:r>
              <a:rPr lang="en-US" sz="8800">
                <a:solidFill>
                  <a:schemeClr val="accent3">
                    <a:lumMod val="25000"/>
                  </a:schemeClr>
                </a:solidFill>
                <a:latin typeface="Abadi"/>
              </a:rPr>
              <a:t>Perform data wrangling</a:t>
            </a:r>
          </a:p>
          <a:p>
            <a:pPr lvl="1">
              <a:lnSpc>
                <a:spcPct val="120000"/>
              </a:lnSpc>
              <a:spcBef>
                <a:spcPts val="1400"/>
              </a:spcBef>
            </a:pPr>
            <a:r>
              <a:rPr lang="en-US" sz="7600">
                <a:solidFill>
                  <a:schemeClr val="tx1"/>
                </a:solidFill>
                <a:latin typeface="IBM Plex Mono Text"/>
              </a:rPr>
              <a:t>Classifying true landings as successful and unsuccessful otherwise </a:t>
            </a:r>
            <a:endParaRPr lang="en-US" sz="7600">
              <a:solidFill>
                <a:schemeClr val="tx1"/>
              </a:solidFill>
              <a:latin typeface="Abadi"/>
            </a:endParaRPr>
          </a:p>
          <a:p>
            <a:pPr>
              <a:lnSpc>
                <a:spcPct val="120000"/>
              </a:lnSpc>
              <a:spcBef>
                <a:spcPts val="1400"/>
              </a:spcBef>
            </a:pPr>
            <a:r>
              <a:rPr lang="en-US" sz="8800">
                <a:solidFill>
                  <a:schemeClr val="accent3">
                    <a:lumMod val="25000"/>
                  </a:schemeClr>
                </a:solidFill>
                <a:latin typeface="Abadi"/>
              </a:rPr>
              <a:t>Perform exploratory data analysis (EDA) using visualization and SQL</a:t>
            </a:r>
          </a:p>
          <a:p>
            <a:pPr>
              <a:lnSpc>
                <a:spcPct val="120000"/>
              </a:lnSpc>
              <a:spcBef>
                <a:spcPts val="1400"/>
              </a:spcBef>
            </a:pPr>
            <a:r>
              <a:rPr lang="en-US" sz="8800">
                <a:solidFill>
                  <a:schemeClr val="accent3">
                    <a:lumMod val="25000"/>
                  </a:schemeClr>
                </a:solidFill>
                <a:latin typeface="Abadi"/>
              </a:rPr>
              <a:t>Perform interactive visual analytics using Folium and </a:t>
            </a:r>
            <a:r>
              <a:rPr lang="en-US" sz="8800" err="1">
                <a:solidFill>
                  <a:schemeClr val="accent3">
                    <a:lumMod val="25000"/>
                  </a:schemeClr>
                </a:solidFill>
                <a:latin typeface="Abadi"/>
              </a:rPr>
              <a:t>Plotly</a:t>
            </a:r>
            <a:r>
              <a:rPr lang="en-US" sz="8800">
                <a:solidFill>
                  <a:schemeClr val="accent3">
                    <a:lumMod val="25000"/>
                  </a:schemeClr>
                </a:solidFill>
                <a:latin typeface="Abadi"/>
              </a:rPr>
              <a:t> Dash</a:t>
            </a:r>
          </a:p>
          <a:p>
            <a:pPr>
              <a:lnSpc>
                <a:spcPct val="120000"/>
              </a:lnSpc>
              <a:spcBef>
                <a:spcPts val="1400"/>
              </a:spcBef>
            </a:pPr>
            <a:r>
              <a:rPr lang="en-US" sz="8800">
                <a:solidFill>
                  <a:schemeClr val="accent3">
                    <a:lumMod val="25000"/>
                  </a:schemeClr>
                </a:solidFill>
                <a:latin typeface="Abadi"/>
              </a:rPr>
              <a:t>Perform predictive analysis using classification models</a:t>
            </a:r>
          </a:p>
          <a:p>
            <a:pPr lvl="1">
              <a:lnSpc>
                <a:spcPct val="120000"/>
              </a:lnSpc>
              <a:spcBef>
                <a:spcPts val="1400"/>
              </a:spcBef>
            </a:pPr>
            <a:r>
              <a:rPr lang="en-US" sz="7600">
                <a:solidFill>
                  <a:schemeClr val="tx1"/>
                </a:solidFill>
                <a:latin typeface="IBM Plex Mono Text"/>
              </a:rPr>
              <a:t>Tuned models using </a:t>
            </a:r>
            <a:r>
              <a:rPr lang="en-US" sz="7600" err="1">
                <a:solidFill>
                  <a:schemeClr val="tx1"/>
                </a:solidFill>
                <a:latin typeface="IBM Plex Mono Text"/>
              </a:rPr>
              <a:t>GridSearchCV</a:t>
            </a:r>
            <a:endParaRPr lang="en-US" sz="7600" err="1">
              <a:solidFill>
                <a:schemeClr val="tx1"/>
              </a:solidFill>
              <a:latin typeface="Abadi"/>
            </a:endParaRPr>
          </a:p>
          <a:p>
            <a:pPr>
              <a:lnSpc>
                <a:spcPct val="120000"/>
              </a:lnSpc>
              <a:spcBef>
                <a:spcPts val="1400"/>
              </a:spcBef>
            </a:pPr>
            <a:endParaRPr lang="en-US" sz="88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Methodology</a:t>
            </a:r>
            <a:endParaRPr lang="en-US">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lIns="91440" tIns="45720" rIns="91440" bIns="45720" anchor="t"/>
          <a:lstStyle/>
          <a:p>
            <a:pPr>
              <a:lnSpc>
                <a:spcPct val="100000"/>
              </a:lnSpc>
              <a:spcBef>
                <a:spcPts val="1400"/>
              </a:spcBef>
            </a:pPr>
            <a:r>
              <a:rPr lang="en-US" sz="2200">
                <a:ea typeface="+mn-lt"/>
                <a:cs typeface="+mn-lt"/>
              </a:rPr>
              <a:t>Data collection process involved a combination of API requests from Space X public API and web scraping data from a table in Space X’s Wikipedia entry. </a:t>
            </a:r>
            <a:endParaRPr lang="en-US" sz="2200">
              <a:solidFill>
                <a:srgbClr val="292929"/>
              </a:solidFill>
              <a:latin typeface="Abadi" panose="020B0604020104020204" pitchFamily="34" charset="0"/>
              <a:ea typeface="+mn-lt"/>
              <a:cs typeface="+mn-lt"/>
            </a:endParaRPr>
          </a:p>
          <a:p>
            <a:pPr>
              <a:lnSpc>
                <a:spcPct val="100000"/>
              </a:lnSpc>
              <a:spcBef>
                <a:spcPts val="1400"/>
              </a:spcBef>
            </a:pPr>
            <a:r>
              <a:rPr lang="en-US" sz="2200">
                <a:ea typeface="+mn-lt"/>
                <a:cs typeface="+mn-lt"/>
              </a:rPr>
              <a:t>The next slide will show the flowchart of data collection from API and the one after will show the flowchart of data collection from </a:t>
            </a:r>
            <a:r>
              <a:rPr lang="en-US" sz="2200" err="1">
                <a:ea typeface="+mn-lt"/>
                <a:cs typeface="+mn-lt"/>
              </a:rPr>
              <a:t>webscraping</a:t>
            </a:r>
            <a:r>
              <a:rPr lang="en-US" sz="2200">
                <a:ea typeface="+mn-lt"/>
                <a:cs typeface="+mn-lt"/>
              </a:rPr>
              <a:t>. </a:t>
            </a:r>
            <a:endParaRPr lang="en-US" sz="2200">
              <a:solidFill>
                <a:srgbClr val="292929"/>
              </a:solidFill>
              <a:latin typeface="Abadi" panose="020B0604020104020204" pitchFamily="34" charset="0"/>
              <a:ea typeface="+mn-lt"/>
              <a:cs typeface="+mn-lt"/>
            </a:endParaRPr>
          </a:p>
          <a:p>
            <a:pPr>
              <a:lnSpc>
                <a:spcPct val="100000"/>
              </a:lnSpc>
              <a:spcBef>
                <a:spcPts val="1400"/>
              </a:spcBef>
            </a:pPr>
            <a:r>
              <a:rPr lang="en-US" sz="2200" i="1" u="sng">
                <a:ea typeface="+mn-lt"/>
                <a:cs typeface="+mn-lt"/>
              </a:rPr>
              <a:t>Space X API Data Columns</a:t>
            </a:r>
            <a:r>
              <a:rPr lang="en-US" sz="2200">
                <a:ea typeface="+mn-lt"/>
                <a:cs typeface="+mn-lt"/>
              </a:rPr>
              <a:t>: </a:t>
            </a:r>
            <a:r>
              <a:rPr lang="en-US" sz="2200" err="1">
                <a:ea typeface="+mn-lt"/>
                <a:cs typeface="+mn-lt"/>
              </a:rPr>
              <a:t>FlightNumber</a:t>
            </a:r>
            <a:r>
              <a:rPr lang="en-US" sz="2200">
                <a:ea typeface="+mn-lt"/>
                <a:cs typeface="+mn-lt"/>
              </a:rPr>
              <a:t>, Date, </a:t>
            </a:r>
            <a:r>
              <a:rPr lang="en-US" sz="2200" err="1">
                <a:ea typeface="+mn-lt"/>
                <a:cs typeface="+mn-lt"/>
              </a:rPr>
              <a:t>BoosterVersion</a:t>
            </a:r>
            <a:r>
              <a:rPr lang="en-US" sz="2200">
                <a:ea typeface="+mn-lt"/>
                <a:cs typeface="+mn-lt"/>
              </a:rPr>
              <a:t>, </a:t>
            </a:r>
            <a:r>
              <a:rPr lang="en-US" sz="2200" err="1">
                <a:ea typeface="+mn-lt"/>
                <a:cs typeface="+mn-lt"/>
              </a:rPr>
              <a:t>PayloadMass</a:t>
            </a:r>
            <a:r>
              <a:rPr lang="en-US" sz="2200">
                <a:ea typeface="+mn-lt"/>
                <a:cs typeface="+mn-lt"/>
              </a:rPr>
              <a:t>, Orbit, </a:t>
            </a:r>
            <a:r>
              <a:rPr lang="en-US" sz="2200" err="1">
                <a:ea typeface="+mn-lt"/>
                <a:cs typeface="+mn-lt"/>
              </a:rPr>
              <a:t>LaunchSite</a:t>
            </a:r>
            <a:r>
              <a:rPr lang="en-US" sz="2200">
                <a:ea typeface="+mn-lt"/>
                <a:cs typeface="+mn-lt"/>
              </a:rPr>
              <a:t>, Outcome, Flights, </a:t>
            </a:r>
            <a:r>
              <a:rPr lang="en-US" sz="2200" err="1">
                <a:ea typeface="+mn-lt"/>
                <a:cs typeface="+mn-lt"/>
              </a:rPr>
              <a:t>GridFins</a:t>
            </a:r>
            <a:r>
              <a:rPr lang="en-US" sz="2200">
                <a:ea typeface="+mn-lt"/>
                <a:cs typeface="+mn-lt"/>
              </a:rPr>
              <a:t>, Reused, Legs, </a:t>
            </a:r>
            <a:r>
              <a:rPr lang="en-US" sz="2200" err="1">
                <a:ea typeface="+mn-lt"/>
                <a:cs typeface="+mn-lt"/>
              </a:rPr>
              <a:t>LandingPad</a:t>
            </a:r>
            <a:r>
              <a:rPr lang="en-US" sz="2200">
                <a:ea typeface="+mn-lt"/>
                <a:cs typeface="+mn-lt"/>
              </a:rPr>
              <a:t>, Block, </a:t>
            </a:r>
            <a:r>
              <a:rPr lang="en-US" sz="2200" err="1">
                <a:ea typeface="+mn-lt"/>
                <a:cs typeface="+mn-lt"/>
              </a:rPr>
              <a:t>ReusedCount</a:t>
            </a:r>
            <a:r>
              <a:rPr lang="en-US" sz="2200">
                <a:ea typeface="+mn-lt"/>
                <a:cs typeface="+mn-lt"/>
              </a:rPr>
              <a:t>, Serial, </a:t>
            </a:r>
            <a:r>
              <a:rPr lang="en-US" sz="2200" err="1">
                <a:ea typeface="+mn-lt"/>
                <a:cs typeface="+mn-lt"/>
              </a:rPr>
              <a:t>Longitude,Latitude</a:t>
            </a:r>
            <a:r>
              <a:rPr lang="en-US" sz="2200">
                <a:ea typeface="+mn-lt"/>
                <a:cs typeface="+mn-lt"/>
              </a:rPr>
              <a:t> </a:t>
            </a:r>
            <a:endParaRPr lang="en-US" sz="2200">
              <a:solidFill>
                <a:srgbClr val="292929"/>
              </a:solidFill>
              <a:latin typeface="Abadi" panose="020B0604020104020204" pitchFamily="34" charset="0"/>
              <a:ea typeface="+mn-lt"/>
              <a:cs typeface="+mn-lt"/>
            </a:endParaRPr>
          </a:p>
          <a:p>
            <a:pPr>
              <a:lnSpc>
                <a:spcPct val="100000"/>
              </a:lnSpc>
              <a:spcBef>
                <a:spcPts val="1400"/>
              </a:spcBef>
            </a:pPr>
            <a:r>
              <a:rPr lang="en-US" sz="2200" i="1" u="sng">
                <a:ea typeface="+mn-lt"/>
                <a:cs typeface="+mn-lt"/>
              </a:rPr>
              <a:t>Wikipedia </a:t>
            </a:r>
            <a:r>
              <a:rPr lang="en-US" sz="2200" i="1" u="sng" err="1">
                <a:ea typeface="+mn-lt"/>
                <a:cs typeface="+mn-lt"/>
              </a:rPr>
              <a:t>Webscrape</a:t>
            </a:r>
            <a:r>
              <a:rPr lang="en-US" sz="2200" i="1" u="sng">
                <a:ea typeface="+mn-lt"/>
                <a:cs typeface="+mn-lt"/>
              </a:rPr>
              <a:t> Data Columns</a:t>
            </a:r>
            <a:r>
              <a:rPr lang="en-US" sz="2200">
                <a:ea typeface="+mn-lt"/>
                <a:cs typeface="+mn-lt"/>
              </a:rPr>
              <a:t>: Flight No., Launch site, Payload, </a:t>
            </a:r>
            <a:r>
              <a:rPr lang="en-US" sz="2200" err="1">
                <a:ea typeface="+mn-lt"/>
                <a:cs typeface="+mn-lt"/>
              </a:rPr>
              <a:t>PayloadMass</a:t>
            </a:r>
            <a:r>
              <a:rPr lang="en-US" sz="2200">
                <a:ea typeface="+mn-lt"/>
                <a:cs typeface="+mn-lt"/>
              </a:rPr>
              <a:t>, Orbit, Customer, Launch outcome, Version Booster, Booster landing, Date, Time </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Data Collection</a:t>
            </a:r>
            <a:endParaRPr lang="en-US">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a:solidFill>
                <a:srgbClr val="1C7DDB"/>
              </a:solidFill>
              <a:latin typeface="Abadi"/>
            </a:endParaRPr>
          </a:p>
          <a:p>
            <a:pPr marL="0" indent="0">
              <a:buNone/>
            </a:pPr>
            <a:endParaRPr lang="en-US" sz="2200">
              <a:solidFill>
                <a:srgbClr val="1C7DDB"/>
              </a:solidFill>
              <a:latin typeface="Abadi"/>
            </a:endParaRPr>
          </a:p>
          <a:p>
            <a:pPr marL="0" indent="0">
              <a:buNone/>
            </a:pPr>
            <a:endParaRPr lang="en-US" sz="2200">
              <a:solidFill>
                <a:srgbClr val="1C7DDB"/>
              </a:solidFill>
              <a:latin typeface="Abadi"/>
            </a:endParaRPr>
          </a:p>
          <a:p>
            <a:pPr marL="0" indent="0">
              <a:buNone/>
            </a:pPr>
            <a:endParaRPr lang="en-US" sz="2200">
              <a:solidFill>
                <a:srgbClr val="1C7DDB"/>
              </a:solidFill>
              <a:latin typeface="Abadi"/>
            </a:endParaRPr>
          </a:p>
          <a:p>
            <a:pPr marL="0" indent="0">
              <a:buNone/>
            </a:pPr>
            <a:endParaRPr lang="en-US" sz="2200">
              <a:solidFill>
                <a:srgbClr val="1C7DDB"/>
              </a:solidFill>
              <a:latin typeface="Abadi"/>
              <a:cs typeface="Calibr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marL="0" indent="0">
              <a:lnSpc>
                <a:spcPct val="100000"/>
              </a:lnSpc>
              <a:spcBef>
                <a:spcPts val="1400"/>
              </a:spcBef>
              <a:buNone/>
            </a:pPr>
            <a:endParaRPr lang="en-US" sz="5400" b="1">
              <a:ea typeface="+mn-lt"/>
              <a:cs typeface="+mn-lt"/>
            </a:endParaRPr>
          </a:p>
          <a:p>
            <a:pPr marL="0" indent="0">
              <a:lnSpc>
                <a:spcPct val="100000"/>
              </a:lnSpc>
              <a:spcBef>
                <a:spcPts val="1400"/>
              </a:spcBef>
              <a:buNone/>
            </a:pPr>
            <a:r>
              <a:rPr lang="en-US" sz="5400" b="1">
                <a:solidFill>
                  <a:schemeClr val="accent1"/>
                </a:solidFill>
                <a:ea typeface="+mn-lt"/>
                <a:cs typeface="+mn-lt"/>
              </a:rPr>
              <a:t>Data Collection – </a:t>
            </a:r>
            <a:r>
              <a:rPr lang="en-US" sz="5400" b="1" err="1">
                <a:solidFill>
                  <a:schemeClr val="accent1"/>
                </a:solidFill>
                <a:ea typeface="+mn-lt"/>
                <a:cs typeface="+mn-lt"/>
              </a:rPr>
              <a:t>SpaceXAPI</a:t>
            </a:r>
            <a:r>
              <a:rPr lang="en-US" sz="2200">
                <a:solidFill>
                  <a:schemeClr val="accent1"/>
                </a:solidFill>
                <a:ea typeface="+mn-lt"/>
                <a:cs typeface="+mn-lt"/>
              </a:rPr>
              <a:t> </a:t>
            </a:r>
            <a:endParaRPr lang="en-US">
              <a:solidFill>
                <a:schemeClr val="accent1"/>
              </a:solidFill>
              <a:cs typeface="Calibri"/>
            </a:endParaRPr>
          </a:p>
          <a:p>
            <a:endParaRPr lang="en-US"/>
          </a:p>
          <a:p>
            <a:endParaRPr lang="en-US"/>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Data Collection – SpaceX API</a:t>
            </a:r>
          </a:p>
        </p:txBody>
      </p:sp>
      <p:pic>
        <p:nvPicPr>
          <p:cNvPr id="2" name="Picture 6" descr="Diagram&#10;&#10;Description automatically generated">
            <a:extLst>
              <a:ext uri="{FF2B5EF4-FFF2-40B4-BE49-F238E27FC236}">
                <a16:creationId xmlns:a16="http://schemas.microsoft.com/office/drawing/2014/main" id="{AAEA56B1-5B63-8567-630A-639E944A81FD}"/>
              </a:ext>
            </a:extLst>
          </p:cNvPr>
          <p:cNvPicPr>
            <a:picLocks noChangeAspect="1"/>
          </p:cNvPicPr>
          <p:nvPr/>
        </p:nvPicPr>
        <p:blipFill>
          <a:blip r:embed="rId3"/>
          <a:stretch>
            <a:fillRect/>
          </a:stretch>
        </p:blipFill>
        <p:spPr>
          <a:xfrm>
            <a:off x="5907596" y="1789159"/>
            <a:ext cx="5560289" cy="4442778"/>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526743"/>
            <a:ext cx="3932238" cy="3811587"/>
          </a:xfrm>
          <a:prstGeom prst="rect">
            <a:avLst/>
          </a:prstGeom>
        </p:spPr>
        <p:txBody>
          <a:bodyPr lIns="91440" tIns="45720" rIns="91440" bIns="45720" anchor="t">
            <a:noAutofit/>
          </a:bodyPr>
          <a:lstStyle/>
          <a:p>
            <a:pPr marL="0" indent="0">
              <a:lnSpc>
                <a:spcPct val="100000"/>
              </a:lnSpc>
              <a:spcBef>
                <a:spcPts val="1400"/>
              </a:spcBef>
              <a:buNone/>
            </a:pPr>
            <a:endParaRPr lang="en-US" sz="5400">
              <a:ea typeface="+mn-lt"/>
              <a:cs typeface="+mn-lt"/>
            </a:endParaRPr>
          </a:p>
          <a:p>
            <a:pPr marL="0" indent="0">
              <a:lnSpc>
                <a:spcPct val="100000"/>
              </a:lnSpc>
              <a:spcBef>
                <a:spcPts val="1400"/>
              </a:spcBef>
              <a:buNone/>
            </a:pPr>
            <a:r>
              <a:rPr lang="en-US" sz="5400">
                <a:solidFill>
                  <a:schemeClr val="accent1"/>
                </a:solidFill>
                <a:ea typeface="+mn-lt"/>
                <a:cs typeface="+mn-lt"/>
              </a:rPr>
              <a:t>Data Collection – </a:t>
            </a:r>
            <a:r>
              <a:rPr lang="en-US" sz="5400" err="1">
                <a:solidFill>
                  <a:schemeClr val="accent1"/>
                </a:solidFill>
                <a:ea typeface="+mn-lt"/>
                <a:cs typeface="+mn-lt"/>
              </a:rPr>
              <a:t>WebScraping</a:t>
            </a:r>
            <a:endParaRPr lang="en-US" sz="5400">
              <a:solidFill>
                <a:schemeClr val="accent1"/>
              </a:solidFill>
              <a:cs typeface="Calibri"/>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Data Collection - Scraping</a:t>
            </a:r>
            <a:endParaRPr lang="en-US">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a:solidFill>
                <a:srgbClr val="1C7DDB"/>
              </a:solidFill>
              <a:latin typeface="Abadi"/>
            </a:endParaRPr>
          </a:p>
          <a:p>
            <a:pPr marL="0" indent="0">
              <a:buFont typeface="Arial" panose="020B0604020202020204" pitchFamily="34" charset="0"/>
              <a:buNone/>
            </a:pPr>
            <a:endParaRPr lang="en-US" sz="2200">
              <a:solidFill>
                <a:srgbClr val="1C7DDB"/>
              </a:solidFill>
              <a:latin typeface="Abadi"/>
            </a:endParaRPr>
          </a:p>
          <a:p>
            <a:pPr marL="0" indent="0">
              <a:buFont typeface="Arial" panose="020B0604020202020204" pitchFamily="34" charset="0"/>
              <a:buNone/>
            </a:pPr>
            <a:endParaRPr lang="en-US" sz="2200">
              <a:solidFill>
                <a:srgbClr val="1C7DDB"/>
              </a:solidFill>
              <a:latin typeface="Abadi"/>
            </a:endParaRPr>
          </a:p>
          <a:p>
            <a:pPr marL="0" indent="0">
              <a:buFont typeface="Arial" panose="020B0604020202020204" pitchFamily="34" charset="0"/>
              <a:buNone/>
            </a:pPr>
            <a:endParaRPr lang="en-US" sz="2200">
              <a:solidFill>
                <a:srgbClr val="1C7DDB"/>
              </a:solidFill>
              <a:latin typeface="Abadi"/>
            </a:endParaRPr>
          </a:p>
          <a:p>
            <a:pPr marL="0" indent="0">
              <a:buNone/>
            </a:pPr>
            <a:endParaRPr lang="en-US" sz="2200">
              <a:solidFill>
                <a:srgbClr val="1C7DDB"/>
              </a:solidFill>
              <a:latin typeface="Abadi"/>
              <a:cs typeface="Calibri"/>
            </a:endParaRPr>
          </a:p>
        </p:txBody>
      </p:sp>
      <p:pic>
        <p:nvPicPr>
          <p:cNvPr id="5" name="Picture 6" descr="Diagram&#10;&#10;Description automatically generated">
            <a:extLst>
              <a:ext uri="{FF2B5EF4-FFF2-40B4-BE49-F238E27FC236}">
                <a16:creationId xmlns:a16="http://schemas.microsoft.com/office/drawing/2014/main" id="{EF226E7B-130B-5DC4-5CCB-E5A01D77C450}"/>
              </a:ext>
            </a:extLst>
          </p:cNvPr>
          <p:cNvPicPr>
            <a:picLocks noChangeAspect="1"/>
          </p:cNvPicPr>
          <p:nvPr/>
        </p:nvPicPr>
        <p:blipFill>
          <a:blip r:embed="rId3"/>
          <a:stretch>
            <a:fillRect/>
          </a:stretch>
        </p:blipFill>
        <p:spPr>
          <a:xfrm>
            <a:off x="5382491" y="1512720"/>
            <a:ext cx="6333836" cy="5079468"/>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155be751-a274-42e8-93fb-f39d3b9bccc8"/>
    <ds:schemaRef ds:uri="f80a141d-92ca-4d3d-9308-f7e7b1d44ce8"/>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Application>Microsoft Office PowerPoint</Application>
  <PresentationFormat>Widescreen</PresentationFormat>
  <Slides>47</Slides>
  <Notes>4</Notes>
  <HiddenSlides>0</HiddenSlides>
  <ScaleCrop>false</ScaleCrop>
  <HeadingPairs>
    <vt:vector size="4" baseType="variant">
      <vt:variant>
        <vt:lpstr>Theme</vt:lpstr>
      </vt:variant>
      <vt:variant>
        <vt:i4>1</vt:i4>
      </vt:variant>
      <vt:variant>
        <vt:lpstr>Slide Titles</vt:lpstr>
      </vt:variant>
      <vt:variant>
        <vt:i4>47</vt:i4>
      </vt:variant>
    </vt:vector>
  </HeadingPairs>
  <TitlesOfParts>
    <vt:vector size="48" baseType="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95% confidence interval                                          (light blue shading)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revision>2</cp:revision>
  <dcterms:created xsi:type="dcterms:W3CDTF">2021-04-29T18:58:34Z</dcterms:created>
  <dcterms:modified xsi:type="dcterms:W3CDTF">2023-03-27T04:31:35Z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